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68" roundtripDataSignature="AMtx7mjHyWIQatd+QGAqQ29pOCmkqhGC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1" name="Shape 11"/>
        <p:cNvGrpSpPr/>
        <p:nvPr/>
      </p:nvGrpSpPr>
      <p:grpSpPr>
        <a:xfrm>
          <a:off x="0" y="0"/>
          <a:ext cx="0" cy="0"/>
          <a:chOff x="0" y="0"/>
          <a:chExt cx="0" cy="0"/>
        </a:xfrm>
      </p:grpSpPr>
      <p:sp>
        <p:nvSpPr>
          <p:cNvPr id="12" name="Google Shape;12;p6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6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68" name="Shape 68"/>
        <p:cNvGrpSpPr/>
        <p:nvPr/>
      </p:nvGrpSpPr>
      <p:grpSpPr>
        <a:xfrm>
          <a:off x="0" y="0"/>
          <a:ext cx="0" cy="0"/>
          <a:chOff x="0" y="0"/>
          <a:chExt cx="0" cy="0"/>
        </a:xfrm>
      </p:grpSpPr>
      <p:sp>
        <p:nvSpPr>
          <p:cNvPr id="69" name="Google Shape;69;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73"/>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4" name="Shape 74"/>
        <p:cNvGrpSpPr/>
        <p:nvPr/>
      </p:nvGrpSpPr>
      <p:grpSpPr>
        <a:xfrm>
          <a:off x="0" y="0"/>
          <a:ext cx="0" cy="0"/>
          <a:chOff x="0" y="0"/>
          <a:chExt cx="0" cy="0"/>
        </a:xfrm>
      </p:grpSpPr>
      <p:sp>
        <p:nvSpPr>
          <p:cNvPr id="75" name="Google Shape;75;p74"/>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4"/>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17" name="Shape 17"/>
        <p:cNvGrpSpPr/>
        <p:nvPr/>
      </p:nvGrpSpPr>
      <p:grpSpPr>
        <a:xfrm>
          <a:off x="0" y="0"/>
          <a:ext cx="0" cy="0"/>
          <a:chOff x="0" y="0"/>
          <a:chExt cx="0" cy="0"/>
        </a:xfrm>
      </p:grpSpPr>
      <p:sp>
        <p:nvSpPr>
          <p:cNvPr id="18" name="Google Shape;18;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23" name="Shape 23"/>
        <p:cNvGrpSpPr/>
        <p:nvPr/>
      </p:nvGrpSpPr>
      <p:grpSpPr>
        <a:xfrm>
          <a:off x="0" y="0"/>
          <a:ext cx="0" cy="0"/>
          <a:chOff x="0" y="0"/>
          <a:chExt cx="0" cy="0"/>
        </a:xfrm>
      </p:grpSpPr>
      <p:sp>
        <p:nvSpPr>
          <p:cNvPr id="24" name="Google Shape;24;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27" name="Shape 27"/>
        <p:cNvGrpSpPr/>
        <p:nvPr/>
      </p:nvGrpSpPr>
      <p:grpSpPr>
        <a:xfrm>
          <a:off x="0" y="0"/>
          <a:ext cx="0" cy="0"/>
          <a:chOff x="0" y="0"/>
          <a:chExt cx="0" cy="0"/>
        </a:xfrm>
      </p:grpSpPr>
      <p:sp>
        <p:nvSpPr>
          <p:cNvPr id="28" name="Google Shape;28;p6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4" name="Shape 54"/>
        <p:cNvGrpSpPr/>
        <p:nvPr/>
      </p:nvGrpSpPr>
      <p:grpSpPr>
        <a:xfrm>
          <a:off x="0" y="0"/>
          <a:ext cx="0" cy="0"/>
          <a:chOff x="0" y="0"/>
          <a:chExt cx="0" cy="0"/>
        </a:xfrm>
      </p:grpSpPr>
      <p:sp>
        <p:nvSpPr>
          <p:cNvPr id="55" name="Google Shape;55;p7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7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7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1" name="Shape 61"/>
        <p:cNvGrpSpPr/>
        <p:nvPr/>
      </p:nvGrpSpPr>
      <p:grpSpPr>
        <a:xfrm>
          <a:off x="0" y="0"/>
          <a:ext cx="0" cy="0"/>
          <a:chOff x="0" y="0"/>
          <a:chExt cx="0" cy="0"/>
        </a:xfrm>
      </p:grpSpPr>
      <p:sp>
        <p:nvSpPr>
          <p:cNvPr id="62" name="Google Shape;62;p7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7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9.jpg"/><Relationship Id="rId4" Type="http://schemas.openxmlformats.org/officeDocument/2006/relationships/image" Target="../media/image42.png"/><Relationship Id="rId5" Type="http://schemas.openxmlformats.org/officeDocument/2006/relationships/image" Target="../media/image4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5.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2483768" y="836712"/>
            <a:ext cx="3888432" cy="50320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0"/>
          <p:cNvSpPr txBox="1"/>
          <p:nvPr>
            <p:ph idx="1" type="body"/>
          </p:nvPr>
        </p:nvSpPr>
        <p:spPr>
          <a:xfrm>
            <a:off x="179512" y="764704"/>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b="1" i="1" lang="tr-TR" sz="2800"/>
              <a:t>Müşterilerimize iş hedefleri doğrultusunda etkin stratejilerle ,bütünleşik pazarlama anlayışıyla çözümleri sunuyor, markanın sesi oluyor ve gerçek zamanlı iletişimle fark yaratıyoruz. Ayrıca hizmet verdiğimiz markaların tüketicilerine ilham verecek fikirleri bulmak için çalışıyoruz.</a:t>
            </a:r>
            <a:endParaRPr/>
          </a:p>
          <a:p>
            <a:pPr indent="-139700" lvl="0" marL="342900" rtl="0" algn="l">
              <a:spcBef>
                <a:spcPts val="640"/>
              </a:spcBef>
              <a:spcAft>
                <a:spcPts val="0"/>
              </a:spcAft>
              <a:buClr>
                <a:schemeClr val="dk1"/>
              </a:buClr>
              <a:buSzPts val="3200"/>
              <a:buNone/>
            </a:pPr>
            <a:r>
              <a:t/>
            </a:r>
            <a:endParaRPr/>
          </a:p>
        </p:txBody>
      </p:sp>
      <p:pic>
        <p:nvPicPr>
          <p:cNvPr descr="C:\Users\Sony\Desktop\görsel4.png" id="138" name="Google Shape;138;p10"/>
          <p:cNvPicPr preferRelativeResize="0"/>
          <p:nvPr/>
        </p:nvPicPr>
        <p:blipFill rotWithShape="1">
          <a:blip r:embed="rId3">
            <a:alphaModFix/>
          </a:blip>
          <a:srcRect b="0" l="0" r="0" t="0"/>
          <a:stretch/>
        </p:blipFill>
        <p:spPr>
          <a:xfrm>
            <a:off x="5004048" y="3429000"/>
            <a:ext cx="3096344" cy="28141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1"/>
          <p:cNvSpPr txBox="1"/>
          <p:nvPr/>
        </p:nvSpPr>
        <p:spPr>
          <a:xfrm>
            <a:off x="-1247" y="3068960"/>
            <a:ext cx="8676456" cy="3597431"/>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2400"/>
              <a:buFont typeface="Arial"/>
              <a:buChar char="•"/>
            </a:pPr>
            <a:r>
              <a:rPr b="1" i="1" lang="tr-TR" sz="2400">
                <a:solidFill>
                  <a:schemeClr val="dk1"/>
                </a:solidFill>
                <a:latin typeface="Calibri"/>
                <a:ea typeface="Calibri"/>
                <a:cs typeface="Calibri"/>
                <a:sym typeface="Calibri"/>
              </a:rPr>
              <a:t>Dijital dünyanın dinamiklerini bilen bir ekibimiz var. Yeni trendleri takip ediyor, markalara özel dijital pazarlama iletişimi strateji tasarlıyoruz. Özellikle sosyal medya stratejisi, içerik planlama, dijital ve sosyal medya kriz yönetimi, ölçüm, analiz ve raporlama konularında ekibimiz büyük başarılara imza atıyor.</a:t>
            </a:r>
            <a:endParaRPr/>
          </a:p>
          <a:p>
            <a:pPr indent="-139700" lvl="0" marL="342900" marR="0" rtl="0" algn="l">
              <a:spcBef>
                <a:spcPts val="64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id="144" name="Google Shape;144;p11"/>
          <p:cNvPicPr preferRelativeResize="0"/>
          <p:nvPr/>
        </p:nvPicPr>
        <p:blipFill rotWithShape="1">
          <a:blip r:embed="rId3">
            <a:alphaModFix/>
          </a:blip>
          <a:srcRect b="0" l="0" r="0" t="0"/>
          <a:stretch/>
        </p:blipFill>
        <p:spPr>
          <a:xfrm>
            <a:off x="1978688" y="404664"/>
            <a:ext cx="4716586" cy="25134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2"/>
          <p:cNvSpPr/>
          <p:nvPr/>
        </p:nvSpPr>
        <p:spPr>
          <a:xfrm>
            <a:off x="323528" y="1268760"/>
            <a:ext cx="8496944"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000">
                <a:solidFill>
                  <a:srgbClr val="632423"/>
                </a:solidFill>
                <a:latin typeface="Calibri"/>
                <a:ea typeface="Calibri"/>
                <a:cs typeface="Calibri"/>
                <a:sym typeface="Calibri"/>
              </a:rPr>
              <a:t>MORHİPO</a:t>
            </a:r>
            <a:endParaRPr/>
          </a:p>
          <a:p>
            <a:pPr indent="0" lvl="0" marL="0" marR="0" rtl="0" algn="l">
              <a:spcBef>
                <a:spcPts val="0"/>
              </a:spcBef>
              <a:spcAft>
                <a:spcPts val="0"/>
              </a:spcAft>
              <a:buNone/>
            </a:pPr>
            <a:r>
              <a:t/>
            </a:r>
            <a:endParaRPr b="1" i="1" sz="2000">
              <a:solidFill>
                <a:srgbClr val="632423"/>
              </a:solidFill>
              <a:latin typeface="Calibri"/>
              <a:ea typeface="Calibri"/>
              <a:cs typeface="Calibri"/>
              <a:sym typeface="Calibri"/>
            </a:endParaRPr>
          </a:p>
          <a:p>
            <a:pPr indent="0" lvl="0" marL="0" marR="0" rtl="0" algn="l">
              <a:spcBef>
                <a:spcPts val="0"/>
              </a:spcBef>
              <a:spcAft>
                <a:spcPts val="0"/>
              </a:spcAft>
              <a:buNone/>
            </a:pPr>
            <a:r>
              <a:rPr b="1" i="1" lang="tr-TR" sz="2000">
                <a:solidFill>
                  <a:schemeClr val="dk1"/>
                </a:solidFill>
                <a:latin typeface="Calibri"/>
                <a:ea typeface="Calibri"/>
                <a:cs typeface="Calibri"/>
                <a:sym typeface="Calibri"/>
              </a:rPr>
              <a:t>2011 yılında Boyner Birleşik Mağazacılığın çatısı altında faaliyete başlamış bir alışveriş sitesidir. Diğer sitelerden farklı olarak yeni sezon ürünleri tek bir pencerede toplayarak müşterilerine  -ürünü bulma- kolaylığı sağlamıştır. Geniş hedef kitlesiyle dikkat çeker. Kadın,erkek,çocuk giyiminin yanı sıra; ev tekstili, aksesuar, yaşam kategorileriyle oldukça büyük çapta alışveriş deneyimi sunmakta. </a:t>
            </a:r>
            <a:endParaRPr/>
          </a:p>
          <a:p>
            <a:pPr indent="0" lvl="0" marL="0" marR="0" rtl="0" algn="l">
              <a:spcBef>
                <a:spcPts val="0"/>
              </a:spcBef>
              <a:spcAft>
                <a:spcPts val="0"/>
              </a:spcAft>
              <a:buNone/>
            </a:pPr>
            <a:r>
              <a:rPr b="1" i="1" lang="tr-TR" sz="2000">
                <a:solidFill>
                  <a:schemeClr val="dk1"/>
                </a:solidFill>
                <a:latin typeface="Calibri"/>
                <a:ea typeface="Calibri"/>
                <a:cs typeface="Calibri"/>
                <a:sym typeface="Calibri"/>
              </a:rPr>
              <a:t>Yönetimde kurulu başkanlığını Hasan Cem Boyner’in üstlendiği şirketin kurul üyeliğini ise Lerzan ve Nazlı Boyner, Nur Mehmet İnal, Serdar Sunay, Elif Şatıroğlu yürütmektedir. </a:t>
            </a:r>
            <a:endParaRPr/>
          </a:p>
          <a:p>
            <a:pPr indent="0" lvl="0" marL="0" marR="0" rtl="0" algn="l">
              <a:spcBef>
                <a:spcPts val="0"/>
              </a:spcBef>
              <a:spcAft>
                <a:spcPts val="0"/>
              </a:spcAft>
              <a:buNone/>
            </a:pPr>
            <a:r>
              <a:rPr b="1" i="1" lang="tr-TR" sz="2000">
                <a:solidFill>
                  <a:schemeClr val="dk1"/>
                </a:solidFill>
                <a:latin typeface="Calibri"/>
                <a:ea typeface="Calibri"/>
                <a:cs typeface="Calibri"/>
                <a:sym typeface="Calibri"/>
              </a:rPr>
              <a:t>40’ı aşkın markayı bünyesinde bulunduran bu kuruluş sezonluk, günlük ve haftalık kampanyalarıyla dikkat çekmektedir.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3"/>
          <p:cNvSpPr txBox="1"/>
          <p:nvPr>
            <p:ph idx="1" type="body"/>
          </p:nvPr>
        </p:nvSpPr>
        <p:spPr>
          <a:xfrm>
            <a:off x="251520" y="620688"/>
            <a:ext cx="8208912" cy="5760639"/>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b="1" i="1" lang="tr-TR"/>
              <a:t>Reklam Filmleriyle Morhipo</a:t>
            </a:r>
            <a:endParaRPr/>
          </a:p>
          <a:p>
            <a:pPr indent="-342900" lvl="0" marL="342900" rtl="0" algn="l">
              <a:spcBef>
                <a:spcPts val="496"/>
              </a:spcBef>
              <a:spcAft>
                <a:spcPts val="0"/>
              </a:spcAft>
              <a:buClr>
                <a:schemeClr val="dk1"/>
              </a:buClr>
              <a:buSzPct val="100000"/>
              <a:buChar char="•"/>
            </a:pPr>
            <a:r>
              <a:rPr b="1" i="1" lang="tr-TR"/>
              <a:t>İlk reklam filmini 2011 yılında piyasaya sürmüştür. Dönemin ünlü yüzlerini kullanıp, hitap ettiği kitle üzerinde daha etkin olmayı amaçlamıştır. </a:t>
            </a:r>
            <a:endParaRPr/>
          </a:p>
          <a:p>
            <a:pPr indent="-342900" lvl="0" marL="342900" rtl="0" algn="l">
              <a:spcBef>
                <a:spcPts val="496"/>
              </a:spcBef>
              <a:spcAft>
                <a:spcPts val="0"/>
              </a:spcAft>
              <a:buClr>
                <a:schemeClr val="dk1"/>
              </a:buClr>
              <a:buSzPct val="100000"/>
              <a:buChar char="•"/>
            </a:pPr>
            <a:r>
              <a:rPr b="1" i="1" lang="tr-TR"/>
              <a:t>Kullandığı ilk ünlü yüzler; Hande Ataizi, Hande Yener, Sinan Akçıl gibi dönemin ses getiren isimleridir. </a:t>
            </a:r>
            <a:endParaRPr/>
          </a:p>
          <a:p>
            <a:pPr indent="-342900" lvl="0" marL="342900" rtl="0" algn="l">
              <a:spcBef>
                <a:spcPts val="496"/>
              </a:spcBef>
              <a:spcAft>
                <a:spcPts val="0"/>
              </a:spcAft>
              <a:buClr>
                <a:schemeClr val="dk1"/>
              </a:buClr>
              <a:buSzPct val="100000"/>
              <a:buChar char="•"/>
            </a:pPr>
            <a:r>
              <a:rPr b="1" i="1" lang="tr-TR"/>
              <a:t>Piyasaya sürdüğü reklamlarda çeşitliliği, hem kadına hem de erkeğe yönelik ürünler sattığını vurgulayan temalar işlemiştir.</a:t>
            </a:r>
            <a:endParaRPr/>
          </a:p>
          <a:p>
            <a:pPr indent="-342900" lvl="0" marL="342900" rtl="0" algn="l">
              <a:spcBef>
                <a:spcPts val="496"/>
              </a:spcBef>
              <a:spcAft>
                <a:spcPts val="0"/>
              </a:spcAft>
              <a:buClr>
                <a:schemeClr val="dk1"/>
              </a:buClr>
              <a:buSzPct val="100000"/>
              <a:buChar char="•"/>
            </a:pPr>
            <a:r>
              <a:rPr b="1" i="1" lang="tr-TR"/>
              <a:t>İlerleyen zamanlarda hızlı teslimat, üye indirimleri gibi daha çok müşteriye dönük konular üzerinde yoğunlaşmıştır.</a:t>
            </a:r>
            <a:endParaRPr/>
          </a:p>
          <a:p>
            <a:pPr indent="-342900" lvl="0" marL="342900" rtl="0" algn="l">
              <a:spcBef>
                <a:spcPts val="496"/>
              </a:spcBef>
              <a:spcAft>
                <a:spcPts val="0"/>
              </a:spcAft>
              <a:buClr>
                <a:schemeClr val="dk1"/>
              </a:buClr>
              <a:buSzPct val="100000"/>
              <a:buChar char="•"/>
            </a:pPr>
            <a:r>
              <a:rPr b="1" i="1" lang="tr-TR"/>
              <a:t>Satış alanında kategorilerini ise 2013 yılında tam olarak oturtmuştur. Bu tarihten itibaren her kategori için ayrı ayrı indirimler, farklı reklam filmleri yapmıştır. </a:t>
            </a:r>
            <a:endParaRPr/>
          </a:p>
          <a:p>
            <a:pPr indent="-185420" lvl="0" marL="342900" rtl="0" algn="l">
              <a:spcBef>
                <a:spcPts val="496"/>
              </a:spcBef>
              <a:spcAft>
                <a:spcPts val="0"/>
              </a:spcAft>
              <a:buClr>
                <a:schemeClr val="dk1"/>
              </a:buClr>
              <a:buSzPct val="100000"/>
              <a:buNone/>
            </a:pPr>
            <a:r>
              <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4"/>
          <p:cNvSpPr txBox="1"/>
          <p:nvPr/>
        </p:nvSpPr>
        <p:spPr>
          <a:xfrm>
            <a:off x="13855" y="908720"/>
            <a:ext cx="8892480" cy="5760640"/>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dk1"/>
              </a:buClr>
              <a:buSzPts val="2400"/>
              <a:buFont typeface="Arial"/>
              <a:buChar char="•"/>
            </a:pPr>
            <a:r>
              <a:rPr b="1" i="1" lang="tr-TR" sz="2400">
                <a:solidFill>
                  <a:schemeClr val="dk1"/>
                </a:solidFill>
                <a:latin typeface="Calibri"/>
                <a:ea typeface="Calibri"/>
                <a:cs typeface="Calibri"/>
                <a:sym typeface="Calibri"/>
              </a:rPr>
              <a:t>Sunduğu ürünler yolun başındayken anlaşma sağladığı mağazalardan temin ediliyordu. Ancak zaman ilerledikçe ve rakipleriyle arasında fark kalmayınca, özellikle kadınlara yönelik olan tasarım ürünlerle fark yaratmaya çalışmıştır.  Yine aynı dönemlerde mankenlerini aynı zaman da birer marka yüzü konumuna getirmiştir. </a:t>
            </a:r>
            <a:endParaRPr/>
          </a:p>
          <a:p>
            <a:pPr indent="-342900" lvl="0" marL="342900" marR="0" rtl="0" algn="l">
              <a:spcBef>
                <a:spcPts val="480"/>
              </a:spcBef>
              <a:spcAft>
                <a:spcPts val="0"/>
              </a:spcAft>
              <a:buClr>
                <a:schemeClr val="dk1"/>
              </a:buClr>
              <a:buSzPts val="2400"/>
              <a:buFont typeface="Arial"/>
              <a:buChar char="•"/>
            </a:pPr>
            <a:r>
              <a:rPr b="1" i="1" lang="tr-TR" sz="2400">
                <a:solidFill>
                  <a:schemeClr val="dk1"/>
                </a:solidFill>
                <a:latin typeface="Calibri"/>
                <a:ea typeface="Calibri"/>
                <a:cs typeface="Calibri"/>
                <a:sym typeface="Calibri"/>
              </a:rPr>
              <a:t>En çok rağbet gören kampanyası ise “modaya uygun” başlığında yürütülen, eğitim içerikli videoları olmuştur. </a:t>
            </a:r>
            <a:endParaRPr/>
          </a:p>
          <a:p>
            <a:pPr indent="-342900" lvl="0" marL="342900" marR="0" rtl="0" algn="l">
              <a:spcBef>
                <a:spcPts val="480"/>
              </a:spcBef>
              <a:spcAft>
                <a:spcPts val="0"/>
              </a:spcAft>
              <a:buClr>
                <a:schemeClr val="dk1"/>
              </a:buClr>
              <a:buSzPts val="2400"/>
              <a:buFont typeface="Arial"/>
              <a:buChar char="•"/>
            </a:pPr>
            <a:r>
              <a:rPr b="1" i="1" lang="tr-TR" sz="2400">
                <a:solidFill>
                  <a:schemeClr val="dk1"/>
                </a:solidFill>
                <a:latin typeface="Calibri"/>
                <a:ea typeface="Calibri"/>
                <a:cs typeface="Calibri"/>
                <a:sym typeface="Calibri"/>
              </a:rPr>
              <a:t>Sevgililer Günü, Anneler Günü gibi evrensel; Dünya Star Wars Günü, evlenme teklifi, doğum günü gibi daha kişisel konseptleriyle yine müşteri odaklı çalışmalar yürütmüşlerdir.</a:t>
            </a:r>
            <a:endParaRPr/>
          </a:p>
          <a:p>
            <a:pPr indent="-139700" lvl="0" marL="342900" marR="0" rtl="0" algn="l">
              <a:spcBef>
                <a:spcPts val="64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5"/>
          <p:cNvSpPr/>
          <p:nvPr/>
        </p:nvSpPr>
        <p:spPr>
          <a:xfrm>
            <a:off x="611560" y="476672"/>
            <a:ext cx="20409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400" u="sng">
                <a:solidFill>
                  <a:srgbClr val="632423"/>
                </a:solidFill>
                <a:latin typeface="Calibri"/>
                <a:ea typeface="Calibri"/>
                <a:cs typeface="Calibri"/>
                <a:sym typeface="Calibri"/>
              </a:rPr>
              <a:t>RAKİP ANALİZİ</a:t>
            </a:r>
            <a:endParaRPr i="1" sz="2400" u="sng">
              <a:solidFill>
                <a:srgbClr val="632423"/>
              </a:solidFill>
              <a:latin typeface="Calibri"/>
              <a:ea typeface="Calibri"/>
              <a:cs typeface="Calibri"/>
              <a:sym typeface="Calibri"/>
            </a:endParaRPr>
          </a:p>
        </p:txBody>
      </p:sp>
      <p:sp>
        <p:nvSpPr>
          <p:cNvPr id="165" name="Google Shape;165;p15"/>
          <p:cNvSpPr/>
          <p:nvPr/>
        </p:nvSpPr>
        <p:spPr>
          <a:xfrm>
            <a:off x="251520" y="1853978"/>
            <a:ext cx="590465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1800">
                <a:solidFill>
                  <a:srgbClr val="632423"/>
                </a:solidFill>
                <a:latin typeface="Calibri"/>
                <a:ea typeface="Calibri"/>
                <a:cs typeface="Calibri"/>
                <a:sym typeface="Calibri"/>
              </a:rPr>
              <a:t>TRENDYOL</a:t>
            </a:r>
            <a:r>
              <a:rPr b="1" lang="tr-TR" sz="1800">
                <a:solidFill>
                  <a:srgbClr val="632423"/>
                </a:solidFill>
                <a:latin typeface="Calibri"/>
                <a:ea typeface="Calibri"/>
                <a:cs typeface="Calibri"/>
                <a:sym typeface="Calibri"/>
              </a:rPr>
              <a:t>: </a:t>
            </a:r>
            <a:endParaRPr b="1" sz="1800">
              <a:solidFill>
                <a:srgbClr val="632423"/>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632423"/>
              </a:solidFill>
              <a:latin typeface="Calibri"/>
              <a:ea typeface="Calibri"/>
              <a:cs typeface="Calibri"/>
              <a:sym typeface="Calibri"/>
            </a:endParaRPr>
          </a:p>
          <a:p>
            <a:pPr indent="0" lvl="0" marL="0" marR="0" rtl="0" algn="l">
              <a:spcBef>
                <a:spcPts val="0"/>
              </a:spcBef>
              <a:spcAft>
                <a:spcPts val="0"/>
              </a:spcAft>
              <a:buNone/>
            </a:pPr>
            <a:r>
              <a:rPr b="1" i="1" lang="tr-TR" sz="1800">
                <a:solidFill>
                  <a:schemeClr val="dk1"/>
                </a:solidFill>
                <a:latin typeface="Calibri"/>
                <a:ea typeface="Calibri"/>
                <a:cs typeface="Calibri"/>
                <a:sym typeface="Calibri"/>
              </a:rPr>
              <a:t>Özellikle sosyal medyayı diğer e-sitelere oranla daha fazla kullandığı göze çarpmaktadır. Aynı zamanda yakın rakiplerine oranla müşterilerinin olumlu veya olumsuz eleştirilerine yönelik çalışmaları da oldukça yoğundur. Hem reklamlarında kullandığı yüzler ki bunlar çoğu zaman tanınmamış kişilerden seçiliyor hem de  müşterileriyle ilişki kurarken kullandıkları samimi dille halktan biri imajı yaratmaya çalışıyor.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6"/>
          <p:cNvSpPr txBox="1"/>
          <p:nvPr>
            <p:ph idx="1" type="body"/>
          </p:nvPr>
        </p:nvSpPr>
        <p:spPr>
          <a:xfrm>
            <a:off x="323528" y="980728"/>
            <a:ext cx="8424936" cy="544343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632423"/>
              </a:buClr>
              <a:buSzPts val="3200"/>
              <a:buChar char="•"/>
            </a:pPr>
            <a:r>
              <a:rPr b="1" i="1" lang="tr-TR">
                <a:solidFill>
                  <a:srgbClr val="632423"/>
                </a:solidFill>
              </a:rPr>
              <a:t>MARKAFONİ:</a:t>
            </a:r>
            <a:br>
              <a:rPr b="1" i="1" lang="tr-TR">
                <a:solidFill>
                  <a:srgbClr val="632423"/>
                </a:solidFill>
              </a:rPr>
            </a:br>
            <a:endParaRPr b="1" i="1">
              <a:solidFill>
                <a:srgbClr val="632423"/>
              </a:solidFill>
            </a:endParaRPr>
          </a:p>
          <a:p>
            <a:pPr indent="-342900" lvl="0" marL="342900" rtl="0" algn="l">
              <a:spcBef>
                <a:spcPts val="480"/>
              </a:spcBef>
              <a:spcAft>
                <a:spcPts val="0"/>
              </a:spcAft>
              <a:buClr>
                <a:schemeClr val="dk1"/>
              </a:buClr>
              <a:buSzPts val="2400"/>
              <a:buChar char="•"/>
            </a:pPr>
            <a:r>
              <a:rPr b="1" i="1" lang="tr-TR" sz="2400"/>
              <a:t>Diğer rakipleri gibi tabi ki öncelikli mecrası sosyal medya. Fakat gazete ve radyoyu da aktif olarak kullanarak kendini bir adım öne geçiriyor. Markayı rakiplerinden farklı kılan en önemli özelliği ise geri bildirimlerin hemen hepsiyle ilgilenmesi ve çözüm odaklı çalışmalar yürütmesi. Ayrıca görsel alanda ki başarıları da göz önünde bulundurulmalı.</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7"/>
          <p:cNvSpPr txBox="1"/>
          <p:nvPr>
            <p:ph idx="1" type="body"/>
          </p:nvPr>
        </p:nvSpPr>
        <p:spPr>
          <a:xfrm>
            <a:off x="227259" y="1196752"/>
            <a:ext cx="8892480" cy="554461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632423"/>
              </a:buClr>
              <a:buSzPts val="2800"/>
              <a:buChar char="•"/>
            </a:pPr>
            <a:r>
              <a:rPr b="1" i="1" lang="tr-TR" sz="2800">
                <a:solidFill>
                  <a:srgbClr val="632423"/>
                </a:solidFill>
              </a:rPr>
              <a:t>N11.COM:</a:t>
            </a:r>
            <a:br>
              <a:rPr b="1" i="1" lang="tr-TR" sz="2800">
                <a:solidFill>
                  <a:srgbClr val="632423"/>
                </a:solidFill>
              </a:rPr>
            </a:br>
            <a:endParaRPr b="1" i="1" sz="2000">
              <a:solidFill>
                <a:srgbClr val="632423"/>
              </a:solidFill>
            </a:endParaRPr>
          </a:p>
          <a:p>
            <a:pPr indent="-342900" lvl="0" marL="342900" rtl="0" algn="l">
              <a:spcBef>
                <a:spcPts val="480"/>
              </a:spcBef>
              <a:spcAft>
                <a:spcPts val="0"/>
              </a:spcAft>
              <a:buClr>
                <a:schemeClr val="dk1"/>
              </a:buClr>
              <a:buSzPts val="2400"/>
              <a:buChar char="•"/>
            </a:pPr>
            <a:r>
              <a:rPr b="1" lang="tr-TR" sz="2400"/>
              <a:t>Bu markayı farklı kılan en çarpıcı nokta elektronik alanında yaptığı satışlar ve marka güvencesi. Tıpkı diğer siteler gibi taksit, garanti gibi maddelere önem veriyor fakat özellikle bilgisayar ve telefon alanında diğer markalarla yaptığı anlaşmalarla dikkatleri üzerine çekiyor. Tam anlamıyla tüm yaşama hakim ve site düzeni olarak da farklılığını yansıtıyor.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pSp>
        <p:nvGrpSpPr>
          <p:cNvPr id="180" name="Google Shape;180;p18"/>
          <p:cNvGrpSpPr/>
          <p:nvPr/>
        </p:nvGrpSpPr>
        <p:grpSpPr>
          <a:xfrm>
            <a:off x="3774075" y="1271114"/>
            <a:ext cx="2603961" cy="4603803"/>
            <a:chOff x="2010387" y="2354"/>
            <a:chExt cx="2603961" cy="4603803"/>
          </a:xfrm>
        </p:grpSpPr>
        <p:sp>
          <p:nvSpPr>
            <p:cNvPr id="181" name="Google Shape;181;p18"/>
            <p:cNvSpPr/>
            <p:nvPr/>
          </p:nvSpPr>
          <p:spPr>
            <a:xfrm>
              <a:off x="2010387" y="2354"/>
              <a:ext cx="2603961" cy="1041584"/>
            </a:xfrm>
            <a:prstGeom prst="chevron">
              <a:avLst>
                <a:gd fmla="val 50000" name="adj"/>
              </a:avLst>
            </a:prstGeom>
            <a:solidFill>
              <a:srgbClr val="494429"/>
            </a:solidFill>
            <a:ln cap="flat" cmpd="sng" w="25400">
              <a:solidFill>
                <a:srgbClr val="5F497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txBox="1"/>
            <p:nvPr/>
          </p:nvSpPr>
          <p:spPr>
            <a:xfrm>
              <a:off x="2531179" y="2354"/>
              <a:ext cx="1562377" cy="1041584"/>
            </a:xfrm>
            <a:prstGeom prst="rect">
              <a:avLst/>
            </a:prstGeom>
            <a:noFill/>
            <a:ln>
              <a:noFill/>
            </a:ln>
          </p:spPr>
          <p:txBody>
            <a:bodyPr anchorCtr="0" anchor="ctr" bIns="12700" lIns="25400" spcFirstLastPara="1" rIns="0" wrap="square" tIns="12700">
              <a:noAutofit/>
            </a:bodyPr>
            <a:lstStyle/>
            <a:p>
              <a:pPr indent="0" lvl="0" marL="0" marR="0" rtl="0" algn="ctr">
                <a:lnSpc>
                  <a:spcPct val="90000"/>
                </a:lnSpc>
                <a:spcBef>
                  <a:spcPts val="0"/>
                </a:spcBef>
                <a:spcAft>
                  <a:spcPts val="0"/>
                </a:spcAft>
                <a:buNone/>
              </a:pPr>
              <a:r>
                <a:rPr b="1" i="1" lang="tr-TR" sz="2000">
                  <a:solidFill>
                    <a:schemeClr val="dk1"/>
                  </a:solidFill>
                  <a:latin typeface="Calibri"/>
                  <a:ea typeface="Calibri"/>
                  <a:cs typeface="Calibri"/>
                  <a:sym typeface="Calibri"/>
                </a:rPr>
                <a:t>Strengths</a:t>
              </a:r>
              <a:endParaRPr b="1" i="1" sz="2000">
                <a:solidFill>
                  <a:schemeClr val="dk1"/>
                </a:solidFill>
                <a:latin typeface="Calibri"/>
                <a:ea typeface="Calibri"/>
                <a:cs typeface="Calibri"/>
                <a:sym typeface="Calibri"/>
              </a:endParaRPr>
            </a:p>
          </p:txBody>
        </p:sp>
        <p:sp>
          <p:nvSpPr>
            <p:cNvPr id="183" name="Google Shape;183;p18"/>
            <p:cNvSpPr/>
            <p:nvPr/>
          </p:nvSpPr>
          <p:spPr>
            <a:xfrm>
              <a:off x="2010387" y="1189760"/>
              <a:ext cx="2603961" cy="1041584"/>
            </a:xfrm>
            <a:prstGeom prst="chevron">
              <a:avLst>
                <a:gd fmla="val 50000" name="adj"/>
              </a:avLst>
            </a:prstGeom>
            <a:solidFill>
              <a:srgbClr val="4944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txBox="1"/>
            <p:nvPr/>
          </p:nvSpPr>
          <p:spPr>
            <a:xfrm>
              <a:off x="2531179" y="1189760"/>
              <a:ext cx="1562377" cy="1041584"/>
            </a:xfrm>
            <a:prstGeom prst="rect">
              <a:avLst/>
            </a:prstGeom>
            <a:noFill/>
            <a:ln>
              <a:noFill/>
            </a:ln>
          </p:spPr>
          <p:txBody>
            <a:bodyPr anchorCtr="0" anchor="ctr" bIns="8875" lIns="17775" spcFirstLastPara="1" rIns="0" wrap="square" tIns="8875">
              <a:noAutofit/>
            </a:bodyPr>
            <a:lstStyle/>
            <a:p>
              <a:pPr indent="0" lvl="0" marL="0" marR="0" rtl="0" algn="ctr">
                <a:lnSpc>
                  <a:spcPct val="90000"/>
                </a:lnSpc>
                <a:spcBef>
                  <a:spcPts val="0"/>
                </a:spcBef>
                <a:spcAft>
                  <a:spcPts val="0"/>
                </a:spcAft>
                <a:buNone/>
              </a:pPr>
              <a:r>
                <a:rPr b="1" i="1" lang="tr-TR" sz="1400">
                  <a:solidFill>
                    <a:schemeClr val="dk1"/>
                  </a:solidFill>
                  <a:latin typeface="Calibri"/>
                  <a:ea typeface="Calibri"/>
                  <a:cs typeface="Calibri"/>
                  <a:sym typeface="Calibri"/>
                </a:rPr>
                <a:t>Weaknessess</a:t>
              </a:r>
              <a:endParaRPr b="1" i="1" sz="1400">
                <a:solidFill>
                  <a:schemeClr val="dk1"/>
                </a:solidFill>
                <a:latin typeface="Calibri"/>
                <a:ea typeface="Calibri"/>
                <a:cs typeface="Calibri"/>
                <a:sym typeface="Calibri"/>
              </a:endParaRPr>
            </a:p>
          </p:txBody>
        </p:sp>
        <p:sp>
          <p:nvSpPr>
            <p:cNvPr id="185" name="Google Shape;185;p18"/>
            <p:cNvSpPr/>
            <p:nvPr/>
          </p:nvSpPr>
          <p:spPr>
            <a:xfrm>
              <a:off x="2010387" y="2377166"/>
              <a:ext cx="2603961" cy="1041584"/>
            </a:xfrm>
            <a:prstGeom prst="chevron">
              <a:avLst>
                <a:gd fmla="val 50000" name="adj"/>
              </a:avLst>
            </a:prstGeom>
            <a:solidFill>
              <a:srgbClr val="4944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txBox="1"/>
            <p:nvPr/>
          </p:nvSpPr>
          <p:spPr>
            <a:xfrm>
              <a:off x="2531179" y="2377166"/>
              <a:ext cx="1562377" cy="1041584"/>
            </a:xfrm>
            <a:prstGeom prst="rect">
              <a:avLst/>
            </a:prstGeom>
            <a:noFill/>
            <a:ln>
              <a:noFill/>
            </a:ln>
          </p:spPr>
          <p:txBody>
            <a:bodyPr anchorCtr="0" anchor="ctr" bIns="8875" lIns="17775" spcFirstLastPara="1" rIns="0" wrap="square" tIns="8875">
              <a:noAutofit/>
            </a:bodyPr>
            <a:lstStyle/>
            <a:p>
              <a:pPr indent="0" lvl="0" marL="0" marR="0" rtl="0" algn="ctr">
                <a:lnSpc>
                  <a:spcPct val="90000"/>
                </a:lnSpc>
                <a:spcBef>
                  <a:spcPts val="0"/>
                </a:spcBef>
                <a:spcAft>
                  <a:spcPts val="0"/>
                </a:spcAft>
                <a:buNone/>
              </a:pPr>
              <a:r>
                <a:rPr b="1" i="1" lang="tr-TR" sz="1400">
                  <a:solidFill>
                    <a:schemeClr val="dk1"/>
                  </a:solidFill>
                  <a:latin typeface="Calibri"/>
                  <a:ea typeface="Calibri"/>
                  <a:cs typeface="Calibri"/>
                  <a:sym typeface="Calibri"/>
                </a:rPr>
                <a:t>Opportunities</a:t>
              </a:r>
              <a:endParaRPr b="1" i="1" sz="1400">
                <a:solidFill>
                  <a:schemeClr val="dk1"/>
                </a:solidFill>
                <a:latin typeface="Calibri"/>
                <a:ea typeface="Calibri"/>
                <a:cs typeface="Calibri"/>
                <a:sym typeface="Calibri"/>
              </a:endParaRPr>
            </a:p>
          </p:txBody>
        </p:sp>
        <p:sp>
          <p:nvSpPr>
            <p:cNvPr id="187" name="Google Shape;187;p18"/>
            <p:cNvSpPr/>
            <p:nvPr/>
          </p:nvSpPr>
          <p:spPr>
            <a:xfrm>
              <a:off x="2010387" y="3564573"/>
              <a:ext cx="2603961" cy="1041584"/>
            </a:xfrm>
            <a:prstGeom prst="chevron">
              <a:avLst>
                <a:gd fmla="val 50000" name="adj"/>
              </a:avLst>
            </a:prstGeom>
            <a:solidFill>
              <a:srgbClr val="49442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txBox="1"/>
            <p:nvPr/>
          </p:nvSpPr>
          <p:spPr>
            <a:xfrm>
              <a:off x="2531179" y="3564573"/>
              <a:ext cx="1562377" cy="1041584"/>
            </a:xfrm>
            <a:prstGeom prst="rect">
              <a:avLst/>
            </a:prstGeom>
            <a:noFill/>
            <a:ln>
              <a:noFill/>
            </a:ln>
          </p:spPr>
          <p:txBody>
            <a:bodyPr anchorCtr="0" anchor="ctr" bIns="15225" lIns="30475" spcFirstLastPara="1" rIns="0" wrap="square" tIns="15225">
              <a:noAutofit/>
            </a:bodyPr>
            <a:lstStyle/>
            <a:p>
              <a:pPr indent="0" lvl="0" marL="0" marR="0" rtl="0" algn="ctr">
                <a:lnSpc>
                  <a:spcPct val="90000"/>
                </a:lnSpc>
                <a:spcBef>
                  <a:spcPts val="0"/>
                </a:spcBef>
                <a:spcAft>
                  <a:spcPts val="0"/>
                </a:spcAft>
                <a:buNone/>
              </a:pPr>
              <a:r>
                <a:rPr b="1" i="1" lang="tr-TR" sz="2400">
                  <a:solidFill>
                    <a:schemeClr val="dk1"/>
                  </a:solidFill>
                  <a:latin typeface="Calibri"/>
                  <a:ea typeface="Calibri"/>
                  <a:cs typeface="Calibri"/>
                  <a:sym typeface="Calibri"/>
                </a:rPr>
                <a:t>Threats</a:t>
              </a:r>
              <a:endParaRPr b="1" i="1" sz="24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9"/>
          <p:cNvSpPr/>
          <p:nvPr/>
        </p:nvSpPr>
        <p:spPr>
          <a:xfrm>
            <a:off x="751494" y="771606"/>
            <a:ext cx="7336016" cy="5518499"/>
          </a:xfrm>
          <a:prstGeom prst="rect">
            <a:avLst/>
          </a:prstGeom>
          <a:solidFill>
            <a:srgbClr val="494429"/>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19"/>
          <p:cNvSpPr txBox="1"/>
          <p:nvPr/>
        </p:nvSpPr>
        <p:spPr>
          <a:xfrm>
            <a:off x="751494" y="730084"/>
            <a:ext cx="3345067" cy="208133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1" lang="tr-TR" sz="1800" u="sng">
                <a:solidFill>
                  <a:srgbClr val="E36C0A"/>
                </a:solidFill>
                <a:latin typeface="Calibri"/>
                <a:ea typeface="Calibri"/>
                <a:cs typeface="Calibri"/>
                <a:sym typeface="Calibri"/>
              </a:rPr>
              <a:t>Güçlü Yönleri</a:t>
            </a:r>
            <a:endParaRPr sz="1100">
              <a:solidFill>
                <a:schemeClr val="dk1"/>
              </a:solidFill>
              <a:latin typeface="Calibri"/>
              <a:ea typeface="Calibri"/>
              <a:cs typeface="Calibri"/>
              <a:sym typeface="Calibri"/>
            </a:endParaRPr>
          </a:p>
          <a:p>
            <a:pPr indent="0" lvl="0" marL="457200" marR="0" rtl="0" algn="l">
              <a:lnSpc>
                <a:spcPct val="115000"/>
              </a:lnSpc>
              <a:spcBef>
                <a:spcPts val="1000"/>
              </a:spcBef>
              <a:spcAft>
                <a:spcPts val="0"/>
              </a:spcAft>
              <a:buNone/>
            </a:pPr>
            <a:r>
              <a:rPr lang="tr-TR" sz="1800">
                <a:solidFill>
                  <a:srgbClr val="E36C0A"/>
                </a:solidFill>
                <a:latin typeface="Calibri"/>
                <a:ea typeface="Calibri"/>
                <a:cs typeface="Calibri"/>
                <a:sym typeface="Calibri"/>
              </a:rPr>
              <a:t>  </a:t>
            </a:r>
            <a:r>
              <a:rPr b="1" lang="tr-TR" sz="1600">
                <a:solidFill>
                  <a:srgbClr val="E36C0A"/>
                </a:solidFill>
                <a:latin typeface="Calibri"/>
                <a:ea typeface="Calibri"/>
                <a:cs typeface="Calibri"/>
                <a:sym typeface="Calibri"/>
              </a:rPr>
              <a:t>2011’de köklü bir şirket olan Boyner Holding ‘in çatısı altında kurulan bir alışveriş sitesi</a:t>
            </a:r>
            <a:endParaRPr sz="1100">
              <a:solidFill>
                <a:schemeClr val="dk1"/>
              </a:solidFill>
              <a:latin typeface="Calibri"/>
              <a:ea typeface="Calibri"/>
              <a:cs typeface="Calibri"/>
              <a:sym typeface="Calibri"/>
            </a:endParaRPr>
          </a:p>
        </p:txBody>
      </p:sp>
      <p:sp>
        <p:nvSpPr>
          <p:cNvPr id="195" name="Google Shape;195;p19"/>
          <p:cNvSpPr txBox="1"/>
          <p:nvPr/>
        </p:nvSpPr>
        <p:spPr>
          <a:xfrm>
            <a:off x="747093" y="3530856"/>
            <a:ext cx="3324194" cy="2759249"/>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1" lang="tr-TR" sz="1400" u="sng">
                <a:solidFill>
                  <a:srgbClr val="1F497D"/>
                </a:solidFill>
                <a:latin typeface="Calibri"/>
                <a:ea typeface="Calibri"/>
                <a:cs typeface="Calibri"/>
                <a:sym typeface="Calibri"/>
              </a:rPr>
              <a:t>Fırsatlar</a:t>
            </a:r>
            <a:endParaRPr sz="1050">
              <a:solidFill>
                <a:schemeClr val="dk1"/>
              </a:solidFill>
              <a:latin typeface="Calibri"/>
              <a:ea typeface="Calibri"/>
              <a:cs typeface="Calibri"/>
              <a:sym typeface="Calibri"/>
            </a:endParaRPr>
          </a:p>
          <a:p>
            <a:pPr indent="0" lvl="0" marL="0" marR="0" rtl="0" algn="l">
              <a:lnSpc>
                <a:spcPct val="115000"/>
              </a:lnSpc>
              <a:spcBef>
                <a:spcPts val="1000"/>
              </a:spcBef>
              <a:spcAft>
                <a:spcPts val="0"/>
              </a:spcAft>
              <a:buNone/>
            </a:pPr>
            <a:r>
              <a:rPr b="1" lang="tr-TR" sz="1400">
                <a:solidFill>
                  <a:srgbClr val="1F497D"/>
                </a:solidFill>
                <a:latin typeface="Calibri"/>
                <a:ea typeface="Calibri"/>
                <a:cs typeface="Calibri"/>
                <a:sym typeface="Calibri"/>
              </a:rPr>
              <a:t>Özel günlerde kendini hatırlatacak kampanyalara başvurabileceği geniş hedef kitlesinin olması.</a:t>
            </a:r>
            <a:endParaRPr sz="1050">
              <a:solidFill>
                <a:schemeClr val="dk1"/>
              </a:solidFill>
              <a:latin typeface="Calibri"/>
              <a:ea typeface="Calibri"/>
              <a:cs typeface="Calibri"/>
              <a:sym typeface="Calibri"/>
            </a:endParaRPr>
          </a:p>
          <a:p>
            <a:pPr indent="0" lvl="0" marL="0" marR="0" rtl="0" algn="l">
              <a:lnSpc>
                <a:spcPct val="115000"/>
              </a:lnSpc>
              <a:spcBef>
                <a:spcPts val="1000"/>
              </a:spcBef>
              <a:spcAft>
                <a:spcPts val="0"/>
              </a:spcAft>
              <a:buNone/>
            </a:pPr>
            <a:r>
              <a:rPr b="1" lang="tr-TR" sz="1400">
                <a:solidFill>
                  <a:srgbClr val="1F497D"/>
                </a:solidFill>
                <a:latin typeface="Calibri"/>
                <a:ea typeface="Calibri"/>
                <a:cs typeface="Calibri"/>
                <a:sym typeface="Calibri"/>
              </a:rPr>
              <a:t>Tüketicilerin ilgisini çekecek kampanyaları her alandaki herhangi bir ürünü satın almaya yönelik ihtiyaç yaratabilme potansiyeline sahip olması</a:t>
            </a:r>
            <a:r>
              <a:rPr lang="tr-TR" sz="1500">
                <a:solidFill>
                  <a:srgbClr val="1F497D"/>
                </a:solidFill>
                <a:latin typeface="Calibri"/>
                <a:ea typeface="Calibri"/>
                <a:cs typeface="Calibri"/>
                <a:sym typeface="Calibri"/>
              </a:rPr>
              <a:t>.</a:t>
            </a:r>
            <a:endParaRPr sz="1100">
              <a:solidFill>
                <a:schemeClr val="dk1"/>
              </a:solidFill>
              <a:latin typeface="Calibri"/>
              <a:ea typeface="Calibri"/>
              <a:cs typeface="Calibri"/>
              <a:sym typeface="Calibri"/>
            </a:endParaRPr>
          </a:p>
        </p:txBody>
      </p:sp>
      <p:sp>
        <p:nvSpPr>
          <p:cNvPr id="196" name="Google Shape;196;p19"/>
          <p:cNvSpPr txBox="1"/>
          <p:nvPr/>
        </p:nvSpPr>
        <p:spPr>
          <a:xfrm>
            <a:off x="4818118" y="3530856"/>
            <a:ext cx="3376620" cy="2759249"/>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90170" lvl="0" marL="180340" marR="0" rtl="0" algn="l">
              <a:lnSpc>
                <a:spcPct val="115000"/>
              </a:lnSpc>
              <a:spcBef>
                <a:spcPts val="0"/>
              </a:spcBef>
              <a:spcAft>
                <a:spcPts val="0"/>
              </a:spcAft>
              <a:buNone/>
            </a:pPr>
            <a:r>
              <a:rPr b="1" i="1" lang="tr-TR" sz="1100" u="sng">
                <a:solidFill>
                  <a:srgbClr val="920000"/>
                </a:solidFill>
                <a:latin typeface="Calibri"/>
                <a:ea typeface="Calibri"/>
                <a:cs typeface="Calibri"/>
                <a:sym typeface="Calibri"/>
              </a:rPr>
              <a:t>Tehditler</a:t>
            </a:r>
            <a:endParaRPr sz="900">
              <a:solidFill>
                <a:schemeClr val="dk1"/>
              </a:solidFill>
              <a:latin typeface="Calibri"/>
              <a:ea typeface="Calibri"/>
              <a:cs typeface="Calibri"/>
              <a:sym typeface="Calibri"/>
            </a:endParaRPr>
          </a:p>
          <a:p>
            <a:pPr indent="-90170" lvl="0" marL="180340" marR="0" rtl="0" algn="l">
              <a:lnSpc>
                <a:spcPct val="115000"/>
              </a:lnSpc>
              <a:spcBef>
                <a:spcPts val="1000"/>
              </a:spcBef>
              <a:spcAft>
                <a:spcPts val="0"/>
              </a:spcAft>
              <a:buNone/>
            </a:pPr>
            <a:r>
              <a:rPr b="1" lang="tr-TR" sz="1100">
                <a:solidFill>
                  <a:srgbClr val="920000"/>
                </a:solidFill>
                <a:latin typeface="Calibri"/>
                <a:ea typeface="Calibri"/>
                <a:cs typeface="Calibri"/>
                <a:sym typeface="Calibri"/>
              </a:rPr>
              <a:t>E- ticaret yapan çok sayıda ünlenmiş rakiplerin olması</a:t>
            </a:r>
            <a:endParaRPr sz="900">
              <a:solidFill>
                <a:schemeClr val="dk1"/>
              </a:solidFill>
              <a:latin typeface="Calibri"/>
              <a:ea typeface="Calibri"/>
              <a:cs typeface="Calibri"/>
              <a:sym typeface="Calibri"/>
            </a:endParaRPr>
          </a:p>
          <a:p>
            <a:pPr indent="-90170" lvl="0" marL="180340" marR="0" rtl="0" algn="l">
              <a:lnSpc>
                <a:spcPct val="115000"/>
              </a:lnSpc>
              <a:spcBef>
                <a:spcPts val="1000"/>
              </a:spcBef>
              <a:spcAft>
                <a:spcPts val="0"/>
              </a:spcAft>
              <a:buNone/>
            </a:pPr>
            <a:r>
              <a:rPr b="1" lang="tr-TR" sz="1100">
                <a:solidFill>
                  <a:srgbClr val="920000"/>
                </a:solidFill>
                <a:latin typeface="Calibri"/>
                <a:ea typeface="Calibri"/>
                <a:cs typeface="Calibri"/>
                <a:sym typeface="Calibri"/>
              </a:rPr>
              <a:t>İnternet üzerinden alışveriş imkanı sunan birçok sitenin eş zamanlı benzer indirim ve kampanyaları uyguluyor olması.</a:t>
            </a:r>
            <a:endParaRPr sz="900">
              <a:solidFill>
                <a:schemeClr val="dk1"/>
              </a:solidFill>
              <a:latin typeface="Calibri"/>
              <a:ea typeface="Calibri"/>
              <a:cs typeface="Calibri"/>
              <a:sym typeface="Calibri"/>
            </a:endParaRPr>
          </a:p>
          <a:p>
            <a:pPr indent="-90170" lvl="0" marL="180340" marR="0" rtl="0" algn="l">
              <a:lnSpc>
                <a:spcPct val="115000"/>
              </a:lnSpc>
              <a:spcBef>
                <a:spcPts val="1000"/>
              </a:spcBef>
              <a:spcAft>
                <a:spcPts val="0"/>
              </a:spcAft>
              <a:buNone/>
            </a:pPr>
            <a:r>
              <a:rPr b="1" lang="tr-TR" sz="1100">
                <a:solidFill>
                  <a:srgbClr val="920000"/>
                </a:solidFill>
                <a:latin typeface="Calibri"/>
                <a:ea typeface="Calibri"/>
                <a:cs typeface="Calibri"/>
                <a:sym typeface="Calibri"/>
              </a:rPr>
              <a:t>Teknolojinin giderek gelişmesiyle birlikte rakiplerimiz tarafından müşteri datalarına çok kolay ve hızlı şekilde ulaşabilmeleri.</a:t>
            </a:r>
            <a:endParaRPr sz="900">
              <a:solidFill>
                <a:schemeClr val="dk1"/>
              </a:solidFill>
              <a:latin typeface="Calibri"/>
              <a:ea typeface="Calibri"/>
              <a:cs typeface="Calibri"/>
              <a:sym typeface="Calibri"/>
            </a:endParaRPr>
          </a:p>
        </p:txBody>
      </p:sp>
      <p:sp>
        <p:nvSpPr>
          <p:cNvPr id="197" name="Google Shape;197;p19"/>
          <p:cNvSpPr/>
          <p:nvPr/>
        </p:nvSpPr>
        <p:spPr>
          <a:xfrm>
            <a:off x="2717583" y="1669410"/>
            <a:ext cx="3403838" cy="3090598"/>
          </a:xfrm>
          <a:prstGeom prst="mathPlus">
            <a:avLst>
              <a:gd fmla="val 23520" name="adj1"/>
            </a:avLst>
          </a:prstGeom>
          <a:solidFill>
            <a:srgbClr val="95373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19"/>
          <p:cNvSpPr txBox="1"/>
          <p:nvPr/>
        </p:nvSpPr>
        <p:spPr>
          <a:xfrm>
            <a:off x="4783442" y="731006"/>
            <a:ext cx="3304068" cy="212193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1" lang="tr-TR" sz="1800" u="sng">
                <a:solidFill>
                  <a:srgbClr val="00B050"/>
                </a:solidFill>
                <a:latin typeface="Calibri"/>
                <a:ea typeface="Calibri"/>
                <a:cs typeface="Calibri"/>
                <a:sym typeface="Calibri"/>
              </a:rPr>
              <a:t>Zayıf Yönleri</a:t>
            </a:r>
            <a:endParaRPr sz="1100">
              <a:solidFill>
                <a:schemeClr val="dk1"/>
              </a:solidFill>
              <a:latin typeface="Calibri"/>
              <a:ea typeface="Calibri"/>
              <a:cs typeface="Calibri"/>
              <a:sym typeface="Calibri"/>
            </a:endParaRPr>
          </a:p>
          <a:p>
            <a:pPr indent="0" lvl="0" marL="0" marR="0" rtl="0" algn="l">
              <a:lnSpc>
                <a:spcPct val="115000"/>
              </a:lnSpc>
              <a:spcBef>
                <a:spcPts val="1000"/>
              </a:spcBef>
              <a:spcAft>
                <a:spcPts val="0"/>
              </a:spcAft>
              <a:buNone/>
            </a:pPr>
            <a:r>
              <a:rPr b="1" lang="tr-TR" sz="1600">
                <a:solidFill>
                  <a:srgbClr val="00B050"/>
                </a:solidFill>
                <a:latin typeface="Calibri"/>
                <a:ea typeface="Calibri"/>
                <a:cs typeface="Calibri"/>
                <a:sym typeface="Calibri"/>
              </a:rPr>
              <a:t>Kendisini hatırlatacak reklam ya da kampanyaları çeşitli mecralarla müşterilerine sunmaması.</a:t>
            </a:r>
            <a:endParaRPr sz="1100">
              <a:solidFill>
                <a:schemeClr val="dk1"/>
              </a:solidFill>
              <a:latin typeface="Calibri"/>
              <a:ea typeface="Calibri"/>
              <a:cs typeface="Calibri"/>
              <a:sym typeface="Calibri"/>
            </a:endParaRPr>
          </a:p>
          <a:p>
            <a:pPr indent="0" lvl="0" marL="0" marR="0" rtl="0" algn="l">
              <a:lnSpc>
                <a:spcPct val="115000"/>
              </a:lnSpc>
              <a:spcBef>
                <a:spcPts val="1000"/>
              </a:spcBef>
              <a:spcAft>
                <a:spcPts val="0"/>
              </a:spcAft>
              <a:buNone/>
            </a:pPr>
            <a:r>
              <a:rPr lang="tr-TR" sz="18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2"/>
          <p:cNvPicPr preferRelativeResize="0"/>
          <p:nvPr/>
        </p:nvPicPr>
        <p:blipFill rotWithShape="1">
          <a:blip r:embed="rId3">
            <a:alphaModFix/>
          </a:blip>
          <a:srcRect b="0" l="0" r="0" t="0"/>
          <a:stretch/>
        </p:blipFill>
        <p:spPr>
          <a:xfrm>
            <a:off x="4989643" y="836711"/>
            <a:ext cx="4161850" cy="5385923"/>
          </a:xfrm>
          <a:prstGeom prst="rect">
            <a:avLst/>
          </a:prstGeom>
          <a:noFill/>
          <a:ln>
            <a:noFill/>
          </a:ln>
        </p:spPr>
      </p:pic>
      <p:sp>
        <p:nvSpPr>
          <p:cNvPr id="90" name="Google Shape;90;p2"/>
          <p:cNvSpPr txBox="1"/>
          <p:nvPr/>
        </p:nvSpPr>
        <p:spPr>
          <a:xfrm>
            <a:off x="1187624" y="1196752"/>
            <a:ext cx="452919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tr-TR" sz="4400" u="sng" cap="none" strike="noStrike">
                <a:solidFill>
                  <a:srgbClr val="632423"/>
                </a:solidFill>
                <a:latin typeface="Calibri"/>
                <a:ea typeface="Calibri"/>
                <a:cs typeface="Calibri"/>
                <a:sym typeface="Calibri"/>
              </a:rPr>
              <a:t>BİZ KİMİZ ?</a:t>
            </a:r>
            <a:endParaRPr b="1" i="1" sz="4400" u="sng" cap="none" strike="noStrike">
              <a:solidFill>
                <a:srgbClr val="632423"/>
              </a:solidFill>
              <a:latin typeface="Calibri"/>
              <a:ea typeface="Calibri"/>
              <a:cs typeface="Calibri"/>
              <a:sym typeface="Calibri"/>
            </a:endParaRPr>
          </a:p>
        </p:txBody>
      </p:sp>
      <p:sp>
        <p:nvSpPr>
          <p:cNvPr id="91" name="Google Shape;91;p2"/>
          <p:cNvSpPr txBox="1"/>
          <p:nvPr/>
        </p:nvSpPr>
        <p:spPr>
          <a:xfrm>
            <a:off x="1148028" y="3068960"/>
            <a:ext cx="4536504"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i="1" lang="tr-TR" sz="1800" u="none" cap="none" strike="noStrike">
                <a:solidFill>
                  <a:schemeClr val="dk1"/>
                </a:solidFill>
                <a:latin typeface="Calibri"/>
                <a:ea typeface="Calibri"/>
                <a:cs typeface="Calibri"/>
                <a:sym typeface="Calibri"/>
              </a:rPr>
              <a:t>2010 yılında 4 ortak birleşerek kurduğumuz ajansımız, kurulduğu yıldan bu yana hizmet kalitesini ve çalışan sayısını giderek arttırmaktadır. Şu anda sektörde başarılarımızı katlayarak çalışmalarımızı devam ettirmekteyiz.</a:t>
            </a:r>
            <a:endParaRPr b="0" i="1" sz="18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İlgili resim" id="203" name="Google Shape;203;p20"/>
          <p:cNvPicPr preferRelativeResize="0"/>
          <p:nvPr/>
        </p:nvPicPr>
        <p:blipFill rotWithShape="1">
          <a:blip r:embed="rId3">
            <a:alphaModFix/>
          </a:blip>
          <a:srcRect b="0" l="0" r="0" t="0"/>
          <a:stretch/>
        </p:blipFill>
        <p:spPr>
          <a:xfrm>
            <a:off x="2267744" y="1268760"/>
            <a:ext cx="4824536" cy="38022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idx="1" type="body"/>
          </p:nvPr>
        </p:nvSpPr>
        <p:spPr>
          <a:xfrm>
            <a:off x="827584" y="506760"/>
            <a:ext cx="7128900" cy="36039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lang="tr-TR" sz="2400" u="sng"/>
              <a:t>Specific(Belirli)</a:t>
            </a:r>
            <a:endParaRPr b="1" sz="2400"/>
          </a:p>
          <a:p>
            <a:pPr indent="-342900" lvl="0" marL="342900" rtl="0" algn="l">
              <a:spcBef>
                <a:spcPts val="480"/>
              </a:spcBef>
              <a:spcAft>
                <a:spcPts val="0"/>
              </a:spcAft>
              <a:buClr>
                <a:schemeClr val="dk1"/>
              </a:buClr>
              <a:buSzPts val="2400"/>
              <a:buChar char="•"/>
            </a:pPr>
            <a:r>
              <a:rPr b="1" lang="tr-TR" sz="2400"/>
              <a:t>Morhipo markasının pazardaki rakiplerinden ayrışıp, satışlarını yükseltebilmesi ve kendisini tüketiciye hatırlatabilmesi için Yılbaşı ve Sevgililer Günü gibi özel günlerde  “Aşkın Kombini” adını verdiğimiz aşk temalı, hedef kitlenin tanıdığı iki ünlünün  gönderilen kombinleri  oylaması.</a:t>
            </a:r>
            <a:endParaRPr b="1" sz="2400"/>
          </a:p>
          <a:p>
            <a:pPr indent="0" lvl="0" marL="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pic>
        <p:nvPicPr>
          <p:cNvPr descr="specific ile ilgili görsel sonucu" id="209" name="Google Shape;209;p21"/>
          <p:cNvPicPr preferRelativeResize="0"/>
          <p:nvPr/>
        </p:nvPicPr>
        <p:blipFill rotWithShape="1">
          <a:blip r:embed="rId3">
            <a:alphaModFix/>
          </a:blip>
          <a:srcRect b="0" l="0" r="0" t="0"/>
          <a:stretch/>
        </p:blipFill>
        <p:spPr>
          <a:xfrm>
            <a:off x="4067944" y="3863588"/>
            <a:ext cx="3168352" cy="23762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ph idx="1" type="body"/>
          </p:nvPr>
        </p:nvSpPr>
        <p:spPr>
          <a:xfrm>
            <a:off x="683568" y="620688"/>
            <a:ext cx="7416824" cy="360381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100000"/>
              <a:buNone/>
            </a:pPr>
            <a:r>
              <a:t/>
            </a:r>
            <a:endParaRPr b="1" sz="2800"/>
          </a:p>
          <a:p>
            <a:pPr indent="-342900" lvl="0" marL="342900" rtl="0" algn="l">
              <a:spcBef>
                <a:spcPts val="518"/>
              </a:spcBef>
              <a:spcAft>
                <a:spcPts val="0"/>
              </a:spcAft>
              <a:buClr>
                <a:schemeClr val="dk1"/>
              </a:buClr>
              <a:buSzPct val="100000"/>
              <a:buChar char="•"/>
            </a:pPr>
            <a:r>
              <a:rPr b="1" lang="tr-TR" sz="2800" u="sng"/>
              <a:t>Measurable (Ölçülebilir)</a:t>
            </a:r>
            <a:endParaRPr/>
          </a:p>
          <a:p>
            <a:pPr indent="0" lvl="0" marL="0" rtl="0" algn="l">
              <a:spcBef>
                <a:spcPts val="518"/>
              </a:spcBef>
              <a:spcAft>
                <a:spcPts val="0"/>
              </a:spcAft>
              <a:buClr>
                <a:schemeClr val="dk1"/>
              </a:buClr>
              <a:buSzPct val="100000"/>
              <a:buNone/>
            </a:pPr>
            <a:r>
              <a:t/>
            </a:r>
            <a:endParaRPr b="1" sz="2800"/>
          </a:p>
          <a:p>
            <a:pPr indent="-342900" lvl="0" marL="342900" rtl="0" algn="l">
              <a:spcBef>
                <a:spcPts val="518"/>
              </a:spcBef>
              <a:spcAft>
                <a:spcPts val="0"/>
              </a:spcAft>
              <a:buClr>
                <a:schemeClr val="dk1"/>
              </a:buClr>
              <a:buSzPct val="100000"/>
              <a:buChar char="•"/>
            </a:pPr>
            <a:r>
              <a:rPr b="1" lang="tr-TR" sz="2800"/>
              <a:t>Yapmış olduğumuz kampanyayla Morhipo’ya tıklanma oranı 3 katına çıkmasını hedefliyoruz.</a:t>
            </a:r>
            <a:endParaRPr b="1" sz="2800"/>
          </a:p>
          <a:p>
            <a:pPr indent="-342900" lvl="0" marL="342900" rtl="0" algn="l">
              <a:spcBef>
                <a:spcPts val="518"/>
              </a:spcBef>
              <a:spcAft>
                <a:spcPts val="0"/>
              </a:spcAft>
              <a:buClr>
                <a:schemeClr val="dk1"/>
              </a:buClr>
              <a:buSzPct val="100000"/>
              <a:buChar char="•"/>
            </a:pPr>
            <a:r>
              <a:rPr b="1" lang="tr-TR" sz="2800"/>
              <a:t>Markanın kalite değerini arttırmayı hedefliyoruz</a:t>
            </a:r>
            <a:endParaRPr b="1" sz="2800"/>
          </a:p>
          <a:p>
            <a:pPr indent="-342900" lvl="0" marL="342900" rtl="0" algn="l">
              <a:spcBef>
                <a:spcPts val="518"/>
              </a:spcBef>
              <a:spcAft>
                <a:spcPts val="0"/>
              </a:spcAft>
              <a:buClr>
                <a:schemeClr val="dk1"/>
              </a:buClr>
              <a:buSzPct val="100000"/>
              <a:buChar char="•"/>
            </a:pPr>
            <a:r>
              <a:rPr b="1" lang="tr-TR" sz="2800"/>
              <a:t>Müşterilerin gözünde güçlü bir konumlandırma yapmayı hedefliyoruz</a:t>
            </a:r>
            <a:endParaRPr b="1" sz="2800"/>
          </a:p>
          <a:p>
            <a:pPr indent="-154940" lvl="0" marL="342900" rtl="0" algn="l">
              <a:spcBef>
                <a:spcPts val="592"/>
              </a:spcBef>
              <a:spcAft>
                <a:spcPts val="0"/>
              </a:spcAft>
              <a:buClr>
                <a:schemeClr val="dk1"/>
              </a:buClr>
              <a:buSzPct val="100000"/>
              <a:buNone/>
            </a:pPr>
            <a:r>
              <a:t/>
            </a:r>
            <a:endParaRPr/>
          </a:p>
        </p:txBody>
      </p:sp>
      <p:pic>
        <p:nvPicPr>
          <p:cNvPr descr="İlgili resim" id="215" name="Google Shape;215;p22"/>
          <p:cNvPicPr preferRelativeResize="0"/>
          <p:nvPr/>
        </p:nvPicPr>
        <p:blipFill rotWithShape="1">
          <a:blip r:embed="rId3">
            <a:alphaModFix/>
          </a:blip>
          <a:srcRect b="0" l="0" r="0" t="0"/>
          <a:stretch/>
        </p:blipFill>
        <p:spPr>
          <a:xfrm>
            <a:off x="4427984" y="3969537"/>
            <a:ext cx="3024336" cy="20199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idx="1" type="body"/>
          </p:nvPr>
        </p:nvSpPr>
        <p:spPr>
          <a:xfrm>
            <a:off x="467544" y="908720"/>
            <a:ext cx="6772469" cy="360381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600"/>
              <a:buNone/>
            </a:pPr>
            <a:r>
              <a:rPr b="1" i="1" lang="tr-TR" sz="2600"/>
              <a:t> </a:t>
            </a:r>
            <a:endParaRPr b="1" i="1" sz="2600"/>
          </a:p>
          <a:p>
            <a:pPr indent="-342900" lvl="0" marL="342900" rtl="0" algn="l">
              <a:spcBef>
                <a:spcPts val="520"/>
              </a:spcBef>
              <a:spcAft>
                <a:spcPts val="0"/>
              </a:spcAft>
              <a:buClr>
                <a:schemeClr val="dk1"/>
              </a:buClr>
              <a:buSzPts val="2600"/>
              <a:buChar char="•"/>
            </a:pPr>
            <a:r>
              <a:rPr b="1" i="1" lang="tr-TR" sz="2600" u="sng"/>
              <a:t>Achievable(Başarılabilir)</a:t>
            </a:r>
            <a:endParaRPr/>
          </a:p>
          <a:p>
            <a:pPr indent="0" lvl="0" marL="0" rtl="0" algn="l">
              <a:spcBef>
                <a:spcPts val="520"/>
              </a:spcBef>
              <a:spcAft>
                <a:spcPts val="0"/>
              </a:spcAft>
              <a:buClr>
                <a:schemeClr val="dk1"/>
              </a:buClr>
              <a:buSzPts val="2600"/>
              <a:buNone/>
            </a:pPr>
            <a:r>
              <a:t/>
            </a:r>
            <a:endParaRPr b="1" i="1" sz="2600"/>
          </a:p>
          <a:p>
            <a:pPr indent="-342900" lvl="0" marL="342900" rtl="0" algn="l">
              <a:spcBef>
                <a:spcPts val="520"/>
              </a:spcBef>
              <a:spcAft>
                <a:spcPts val="0"/>
              </a:spcAft>
              <a:buClr>
                <a:schemeClr val="dk1"/>
              </a:buClr>
              <a:buSzPts val="2600"/>
              <a:buChar char="•"/>
            </a:pPr>
            <a:r>
              <a:rPr b="1" i="1" lang="tr-TR" sz="2600"/>
              <a:t>Kampanyamızın doğru mecra, doğru hedef kitle, doğru zamanda tüketiciye ulaşmasıyla ulaşılabilir, hedeflenen başarının mümkün olduğu, böylece oluşabilecek her türlü riskin en aza indiği bir kampanya tasarlamış olduk.</a:t>
            </a:r>
            <a:endParaRPr b="1" i="1" sz="2600"/>
          </a:p>
          <a:p>
            <a:pPr indent="-139700" lvl="0" marL="342900" rtl="0" algn="l">
              <a:spcBef>
                <a:spcPts val="640"/>
              </a:spcBef>
              <a:spcAft>
                <a:spcPts val="0"/>
              </a:spcAft>
              <a:buClr>
                <a:schemeClr val="dk1"/>
              </a:buClr>
              <a:buSzPts val="3200"/>
              <a:buNone/>
            </a:pPr>
            <a:r>
              <a:t/>
            </a:r>
            <a:endParaRPr/>
          </a:p>
        </p:txBody>
      </p:sp>
      <p:pic>
        <p:nvPicPr>
          <p:cNvPr descr="başarı ile ilgili görsel sonucu" id="221" name="Google Shape;221;p23"/>
          <p:cNvPicPr preferRelativeResize="0"/>
          <p:nvPr/>
        </p:nvPicPr>
        <p:blipFill rotWithShape="1">
          <a:blip r:embed="rId3">
            <a:alphaModFix/>
          </a:blip>
          <a:srcRect b="0" l="0" r="0" t="0"/>
          <a:stretch/>
        </p:blipFill>
        <p:spPr>
          <a:xfrm>
            <a:off x="4067944" y="4437112"/>
            <a:ext cx="3305944" cy="20654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idx="1" type="body"/>
          </p:nvPr>
        </p:nvSpPr>
        <p:spPr>
          <a:xfrm>
            <a:off x="395536" y="764704"/>
            <a:ext cx="7272808" cy="360381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b="1" lang="tr-TR" sz="2800" u="sng"/>
              <a:t>Realistic (Gerçekçi)</a:t>
            </a:r>
            <a:endParaRPr/>
          </a:p>
          <a:p>
            <a:pPr indent="0" lvl="0" marL="0" rtl="0" algn="l">
              <a:spcBef>
                <a:spcPts val="518"/>
              </a:spcBef>
              <a:spcAft>
                <a:spcPts val="0"/>
              </a:spcAft>
              <a:buClr>
                <a:schemeClr val="dk1"/>
              </a:buClr>
              <a:buSzPct val="100000"/>
              <a:buNone/>
            </a:pPr>
            <a:r>
              <a:t/>
            </a:r>
            <a:endParaRPr b="1" sz="2800"/>
          </a:p>
          <a:p>
            <a:pPr indent="-342900" lvl="0" marL="342900" rtl="0" algn="l">
              <a:spcBef>
                <a:spcPts val="518"/>
              </a:spcBef>
              <a:spcAft>
                <a:spcPts val="0"/>
              </a:spcAft>
              <a:buClr>
                <a:schemeClr val="dk1"/>
              </a:buClr>
              <a:buSzPct val="100000"/>
              <a:buChar char="•"/>
            </a:pPr>
            <a:r>
              <a:rPr b="1" lang="tr-TR" sz="2800"/>
              <a:t>Gerçekçi bir hedefimiz var. </a:t>
            </a:r>
            <a:endParaRPr/>
          </a:p>
          <a:p>
            <a:pPr indent="-342900" lvl="0" marL="342900" rtl="0" algn="l">
              <a:spcBef>
                <a:spcPts val="518"/>
              </a:spcBef>
              <a:spcAft>
                <a:spcPts val="0"/>
              </a:spcAft>
              <a:buClr>
                <a:schemeClr val="dk1"/>
              </a:buClr>
              <a:buSzPct val="100000"/>
              <a:buChar char="•"/>
            </a:pPr>
            <a:r>
              <a:rPr b="1" lang="tr-TR" sz="2800"/>
              <a:t>Morhipo’nun,kampanyamıza ön gördüğümüz maliyeti karşılayacak bir bütçesi var. </a:t>
            </a:r>
            <a:endParaRPr/>
          </a:p>
          <a:p>
            <a:pPr indent="-342900" lvl="0" marL="342900" rtl="0" algn="l">
              <a:spcBef>
                <a:spcPts val="518"/>
              </a:spcBef>
              <a:spcAft>
                <a:spcPts val="0"/>
              </a:spcAft>
              <a:buClr>
                <a:schemeClr val="dk1"/>
              </a:buClr>
              <a:buSzPct val="100000"/>
              <a:buChar char="•"/>
            </a:pPr>
            <a:r>
              <a:rPr b="1" lang="tr-TR" sz="2800"/>
              <a:t>Seçmiş olduğumuz ünlüler hedef kitlemizin yakından tanıdığı yüzler.</a:t>
            </a:r>
            <a:endParaRPr/>
          </a:p>
          <a:p>
            <a:pPr indent="-342900" lvl="0" marL="342900" rtl="0" algn="l">
              <a:spcBef>
                <a:spcPts val="518"/>
              </a:spcBef>
              <a:spcAft>
                <a:spcPts val="0"/>
              </a:spcAft>
              <a:buClr>
                <a:schemeClr val="dk1"/>
              </a:buClr>
              <a:buSzPct val="100000"/>
              <a:buChar char="•"/>
            </a:pPr>
            <a:r>
              <a:rPr b="1" lang="tr-TR" sz="2800"/>
              <a:t>Ve bizler, Morhipu’nun satışını yaptığı ürünleri bizim için müşterinin seçmesini istedik.</a:t>
            </a:r>
            <a:endParaRPr/>
          </a:p>
        </p:txBody>
      </p:sp>
      <p:pic>
        <p:nvPicPr>
          <p:cNvPr descr="http://images.digopaul.com/wp-content/uploads/related_images/2015/09/08/realist_1.jpg" id="227" name="Google Shape;227;p24"/>
          <p:cNvPicPr preferRelativeResize="0"/>
          <p:nvPr/>
        </p:nvPicPr>
        <p:blipFill rotWithShape="1">
          <a:blip r:embed="rId3">
            <a:alphaModFix/>
          </a:blip>
          <a:srcRect b="0" l="0" r="0" t="0"/>
          <a:stretch/>
        </p:blipFill>
        <p:spPr>
          <a:xfrm>
            <a:off x="3480292" y="4365104"/>
            <a:ext cx="2857500" cy="2143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idx="1" type="body"/>
          </p:nvPr>
        </p:nvSpPr>
        <p:spPr>
          <a:xfrm>
            <a:off x="395536" y="620688"/>
            <a:ext cx="7920880" cy="360381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t/>
            </a:r>
            <a:endParaRPr/>
          </a:p>
          <a:p>
            <a:pPr indent="-342900" lvl="0" marL="342900" rtl="0" algn="l">
              <a:spcBef>
                <a:spcPts val="520"/>
              </a:spcBef>
              <a:spcAft>
                <a:spcPts val="0"/>
              </a:spcAft>
              <a:buClr>
                <a:schemeClr val="dk1"/>
              </a:buClr>
              <a:buSzPts val="2600"/>
              <a:buChar char="•"/>
            </a:pPr>
            <a:r>
              <a:rPr b="1" lang="tr-TR" sz="2600" u="sng"/>
              <a:t>Time+ Money (Zaman + Para)</a:t>
            </a:r>
            <a:endParaRPr/>
          </a:p>
          <a:p>
            <a:pPr indent="0" lvl="0" marL="0" rtl="0" algn="l">
              <a:spcBef>
                <a:spcPts val="520"/>
              </a:spcBef>
              <a:spcAft>
                <a:spcPts val="0"/>
              </a:spcAft>
              <a:buClr>
                <a:schemeClr val="dk1"/>
              </a:buClr>
              <a:buSzPts val="2600"/>
              <a:buNone/>
            </a:pPr>
            <a:r>
              <a:t/>
            </a:r>
            <a:endParaRPr b="1" sz="2600"/>
          </a:p>
          <a:p>
            <a:pPr indent="-342900" lvl="0" marL="342900" rtl="0" algn="l">
              <a:spcBef>
                <a:spcPts val="520"/>
              </a:spcBef>
              <a:spcAft>
                <a:spcPts val="0"/>
              </a:spcAft>
              <a:buClr>
                <a:schemeClr val="dk1"/>
              </a:buClr>
              <a:buSzPts val="2600"/>
              <a:buChar char="•"/>
            </a:pPr>
            <a:r>
              <a:rPr b="1" lang="tr-TR" sz="2600"/>
              <a:t>25 Aralık-1 Ocak tarihleri arasında çekilişe katılan kombin ve dizaynlar arasından seçilecek olanlara sitede kullanılabilecekleri hediye çekleri verilecek. </a:t>
            </a:r>
            <a:endParaRPr/>
          </a:p>
          <a:p>
            <a:pPr indent="-342900" lvl="0" marL="342900" rtl="0" algn="l">
              <a:spcBef>
                <a:spcPts val="520"/>
              </a:spcBef>
              <a:spcAft>
                <a:spcPts val="0"/>
              </a:spcAft>
              <a:buClr>
                <a:schemeClr val="dk1"/>
              </a:buClr>
              <a:buSzPts val="2600"/>
              <a:buChar char="•"/>
            </a:pPr>
            <a:r>
              <a:rPr b="1" lang="tr-TR" sz="2600"/>
              <a:t>Bu kampanya için öngörülen miktar 500.000 TL.</a:t>
            </a:r>
            <a:endParaRPr/>
          </a:p>
        </p:txBody>
      </p:sp>
      <p:pic>
        <p:nvPicPr>
          <p:cNvPr descr="para ve zaman ile ilgili görsel sonucu" id="233" name="Google Shape;233;p25"/>
          <p:cNvPicPr preferRelativeResize="0"/>
          <p:nvPr/>
        </p:nvPicPr>
        <p:blipFill rotWithShape="1">
          <a:blip r:embed="rId3">
            <a:alphaModFix/>
          </a:blip>
          <a:srcRect b="0" l="0" r="0" t="0"/>
          <a:stretch/>
        </p:blipFill>
        <p:spPr>
          <a:xfrm>
            <a:off x="3563888" y="4221476"/>
            <a:ext cx="3590925" cy="2009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179512" y="620688"/>
            <a:ext cx="8208912" cy="316835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423"/>
              </a:buClr>
              <a:buSzPts val="3600"/>
              <a:buFont typeface="Calibri"/>
              <a:buNone/>
            </a:pPr>
            <a:r>
              <a:rPr b="1" i="1" lang="tr-TR" sz="3600" u="sng">
                <a:solidFill>
                  <a:srgbClr val="632423"/>
                </a:solidFill>
              </a:rPr>
              <a:t>Hedef  Kitle</a:t>
            </a:r>
            <a:br>
              <a:rPr b="1" i="1" lang="tr-TR" sz="2800" u="sng"/>
            </a:br>
            <a:br>
              <a:rPr b="1" i="1" lang="tr-TR" sz="1600"/>
            </a:br>
            <a:r>
              <a:rPr b="1" i="1" lang="tr-TR" sz="1800"/>
              <a:t>Hedef kitle seçimini yaparken ; rahatça ulaşabileceğimiz, giyime, dizayna, tasarıma ilgi duyan; sosyal medya ve gündemi yakından takip eden insanları odak noktası olarak belirledik. </a:t>
            </a:r>
            <a:br>
              <a:rPr b="1" i="1" lang="tr-TR" sz="1800"/>
            </a:br>
            <a:r>
              <a:rPr b="1" i="1" lang="tr-TR" sz="1800"/>
              <a:t>Bu yüzden de kampanyamızda yakından takip edilen bir çift kullanmaya karar verdik. Yürüttüğümüz çalışma doğru zaman, doğru mecralarla, doğru hedef kitleye mesajımızı ulaştırmak hedefindeyiz</a:t>
            </a:r>
            <a:br>
              <a:rPr b="1" i="1" lang="tr-TR" sz="1800"/>
            </a:br>
            <a:endParaRPr b="1" i="1" sz="1800"/>
          </a:p>
        </p:txBody>
      </p:sp>
      <p:pic>
        <p:nvPicPr>
          <p:cNvPr descr="hedef kitle ile ilgili görsel sonucu" id="239" name="Google Shape;239;p26"/>
          <p:cNvPicPr preferRelativeResize="0"/>
          <p:nvPr>
            <p:ph idx="1" type="body"/>
          </p:nvPr>
        </p:nvPicPr>
        <p:blipFill rotWithShape="1">
          <a:blip r:embed="rId3">
            <a:alphaModFix/>
          </a:blip>
          <a:srcRect b="0" l="0" r="0" t="0"/>
          <a:stretch/>
        </p:blipFill>
        <p:spPr>
          <a:xfrm>
            <a:off x="2195736" y="3717032"/>
            <a:ext cx="3888432" cy="25202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nvSpPr>
        <p:spPr>
          <a:xfrm>
            <a:off x="613761" y="2509444"/>
            <a:ext cx="820891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4800">
                <a:solidFill>
                  <a:srgbClr val="632423"/>
                </a:solidFill>
                <a:latin typeface="Calibri"/>
                <a:ea typeface="Calibri"/>
                <a:cs typeface="Calibri"/>
                <a:sym typeface="Calibri"/>
              </a:rPr>
              <a:t>GÖRSELLERLE KAMPANYAMIZ</a:t>
            </a:r>
            <a:endParaRPr b="1" i="1" sz="4800">
              <a:solidFill>
                <a:srgbClr val="632423"/>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nvSpPr>
        <p:spPr>
          <a:xfrm>
            <a:off x="251520" y="1772816"/>
            <a:ext cx="777686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400">
                <a:solidFill>
                  <a:schemeClr val="dk1"/>
                </a:solidFill>
                <a:latin typeface="Calibri"/>
                <a:ea typeface="Calibri"/>
                <a:cs typeface="Calibri"/>
                <a:sym typeface="Calibri"/>
              </a:rPr>
              <a:t>Sosyal medyada verilen reklamlarla, açılan etiketlerle en nihayetinde siteye girildiğinde görülen  sayfayla tanıtım süreci başlatılması hedefleniyor.  Tarihlerin açıklanmasıyla beraber kampanyanın resmen başlaması planlanıyor.</a:t>
            </a:r>
            <a:endParaRPr b="1" i="1" sz="2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9"/>
          <p:cNvPicPr preferRelativeResize="0"/>
          <p:nvPr/>
        </p:nvPicPr>
        <p:blipFill rotWithShape="1">
          <a:blip r:embed="rId3">
            <a:alphaModFix/>
          </a:blip>
          <a:srcRect b="0" l="0" r="0" t="0"/>
          <a:stretch/>
        </p:blipFill>
        <p:spPr>
          <a:xfrm>
            <a:off x="244205" y="775347"/>
            <a:ext cx="9144000" cy="1638677"/>
          </a:xfrm>
          <a:prstGeom prst="rect">
            <a:avLst/>
          </a:prstGeom>
          <a:noFill/>
          <a:ln>
            <a:noFill/>
          </a:ln>
        </p:spPr>
      </p:pic>
      <p:pic>
        <p:nvPicPr>
          <p:cNvPr id="255" name="Google Shape;255;p29"/>
          <p:cNvPicPr preferRelativeResize="0"/>
          <p:nvPr/>
        </p:nvPicPr>
        <p:blipFill rotWithShape="1">
          <a:blip r:embed="rId3">
            <a:alphaModFix/>
          </a:blip>
          <a:srcRect b="7304" l="0" r="19178" t="0"/>
          <a:stretch/>
        </p:blipFill>
        <p:spPr>
          <a:xfrm>
            <a:off x="244201" y="4248350"/>
            <a:ext cx="7390501" cy="1518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p:nvPr/>
        </p:nvSpPr>
        <p:spPr>
          <a:xfrm>
            <a:off x="1835696" y="1124744"/>
            <a:ext cx="561662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000" u="none" cap="none" strike="noStrike">
                <a:solidFill>
                  <a:srgbClr val="1D1B10"/>
                </a:solidFill>
                <a:latin typeface="Calibri"/>
                <a:ea typeface="Calibri"/>
                <a:cs typeface="Calibri"/>
                <a:sym typeface="Calibri"/>
              </a:rPr>
              <a:t>Dünyamız artık iletişim açısından sınırların kalktığı, koca bir kasabadan ibaret. İnternet üzerinden hemen her şeyi yapabildiğimiz bu devirde camdan bir şişe gibi şeffaf olmak ise kurumların sahip olabileceği en büyük avantaj konumuna gelmiş bulunmakta.</a:t>
            </a:r>
            <a:endParaRPr/>
          </a:p>
        </p:txBody>
      </p:sp>
      <p:pic>
        <p:nvPicPr>
          <p:cNvPr descr="C:\Users\Sony\Desktop\görsel7.png" id="97" name="Google Shape;97;p3"/>
          <p:cNvPicPr preferRelativeResize="0"/>
          <p:nvPr/>
        </p:nvPicPr>
        <p:blipFill rotWithShape="1">
          <a:blip r:embed="rId3">
            <a:alphaModFix/>
          </a:blip>
          <a:srcRect b="0" l="0" r="0" t="0"/>
          <a:stretch/>
        </p:blipFill>
        <p:spPr>
          <a:xfrm>
            <a:off x="1979712" y="3284984"/>
            <a:ext cx="4968552" cy="28083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0"/>
          <p:cNvPicPr preferRelativeResize="0"/>
          <p:nvPr/>
        </p:nvPicPr>
        <p:blipFill rotWithShape="1">
          <a:blip r:embed="rId3">
            <a:alphaModFix/>
          </a:blip>
          <a:srcRect b="0" l="0" r="0" t="0"/>
          <a:stretch/>
        </p:blipFill>
        <p:spPr>
          <a:xfrm>
            <a:off x="2069439" y="152270"/>
            <a:ext cx="4878826" cy="66849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1"/>
          <p:cNvPicPr preferRelativeResize="0"/>
          <p:nvPr/>
        </p:nvPicPr>
        <p:blipFill rotWithShape="1">
          <a:blip r:embed="rId3">
            <a:alphaModFix/>
          </a:blip>
          <a:srcRect b="0" l="0" r="0" t="0"/>
          <a:stretch/>
        </p:blipFill>
        <p:spPr>
          <a:xfrm>
            <a:off x="1143000" y="0"/>
            <a:ext cx="6858000"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2"/>
          <p:cNvPicPr preferRelativeResize="0"/>
          <p:nvPr/>
        </p:nvPicPr>
        <p:blipFill rotWithShape="1">
          <a:blip r:embed="rId3">
            <a:alphaModFix/>
          </a:blip>
          <a:srcRect b="0" l="0" r="0" t="0"/>
          <a:stretch/>
        </p:blipFill>
        <p:spPr>
          <a:xfrm>
            <a:off x="2014968" y="0"/>
            <a:ext cx="4823579" cy="64100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C:\Users\Administrator\Downloads\IMG_5700.jpg" id="275" name="Google Shape;275;p33"/>
          <p:cNvPicPr preferRelativeResize="0"/>
          <p:nvPr/>
        </p:nvPicPr>
        <p:blipFill rotWithShape="1">
          <a:blip r:embed="rId3">
            <a:alphaModFix/>
          </a:blip>
          <a:srcRect b="0" l="0" r="0" t="0"/>
          <a:stretch/>
        </p:blipFill>
        <p:spPr>
          <a:xfrm>
            <a:off x="2915816" y="0"/>
            <a:ext cx="3956466" cy="68334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4"/>
          <p:cNvPicPr preferRelativeResize="0"/>
          <p:nvPr/>
        </p:nvPicPr>
        <p:blipFill rotWithShape="1">
          <a:blip r:embed="rId3">
            <a:alphaModFix/>
          </a:blip>
          <a:srcRect b="0" l="0" r="0" t="0"/>
          <a:stretch/>
        </p:blipFill>
        <p:spPr>
          <a:xfrm>
            <a:off x="3059832" y="404664"/>
            <a:ext cx="3509263" cy="540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5"/>
          <p:cNvPicPr preferRelativeResize="0"/>
          <p:nvPr>
            <p:ph idx="1" type="body"/>
          </p:nvPr>
        </p:nvPicPr>
        <p:blipFill rotWithShape="1">
          <a:blip r:embed="rId3">
            <a:alphaModFix/>
          </a:blip>
          <a:srcRect b="0" l="0" r="0" t="0"/>
          <a:stretch/>
        </p:blipFill>
        <p:spPr>
          <a:xfrm>
            <a:off x="2267744" y="0"/>
            <a:ext cx="4594622" cy="6858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6"/>
          <p:cNvPicPr preferRelativeResize="0"/>
          <p:nvPr>
            <p:ph idx="1" type="body"/>
          </p:nvPr>
        </p:nvPicPr>
        <p:blipFill rotWithShape="1">
          <a:blip r:embed="rId3">
            <a:alphaModFix/>
          </a:blip>
          <a:srcRect b="0" l="0" r="0" t="0"/>
          <a:stretch/>
        </p:blipFill>
        <p:spPr>
          <a:xfrm>
            <a:off x="2339752" y="0"/>
            <a:ext cx="4913610"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7"/>
          <p:cNvPicPr preferRelativeResize="0"/>
          <p:nvPr>
            <p:ph idx="1" type="body"/>
          </p:nvPr>
        </p:nvPicPr>
        <p:blipFill rotWithShape="1">
          <a:blip r:embed="rId3">
            <a:alphaModFix/>
          </a:blip>
          <a:srcRect b="0" l="0" r="0" t="0"/>
          <a:stretch/>
        </p:blipFill>
        <p:spPr>
          <a:xfrm>
            <a:off x="2195736" y="22755"/>
            <a:ext cx="5256584" cy="683524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8"/>
          <p:cNvPicPr preferRelativeResize="0"/>
          <p:nvPr>
            <p:ph idx="1" type="body"/>
          </p:nvPr>
        </p:nvPicPr>
        <p:blipFill rotWithShape="1">
          <a:blip r:embed="rId3">
            <a:alphaModFix/>
          </a:blip>
          <a:srcRect b="0" l="0" r="0" t="0"/>
          <a:stretch/>
        </p:blipFill>
        <p:spPr>
          <a:xfrm>
            <a:off x="2123728" y="0"/>
            <a:ext cx="5054599" cy="685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9"/>
          <p:cNvPicPr preferRelativeResize="0"/>
          <p:nvPr>
            <p:ph idx="1" type="body"/>
          </p:nvPr>
        </p:nvPicPr>
        <p:blipFill rotWithShape="1">
          <a:blip r:embed="rId3">
            <a:alphaModFix/>
          </a:blip>
          <a:srcRect b="0" l="0" r="0" t="0"/>
          <a:stretch/>
        </p:blipFill>
        <p:spPr>
          <a:xfrm>
            <a:off x="2339752" y="0"/>
            <a:ext cx="5112568"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idx="1" type="body"/>
          </p:nvPr>
        </p:nvSpPr>
        <p:spPr>
          <a:xfrm>
            <a:off x="395536" y="1412776"/>
            <a:ext cx="8496944"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1D1B10"/>
              </a:buClr>
              <a:buSzPts val="2400"/>
              <a:buChar char="•"/>
            </a:pPr>
            <a:r>
              <a:rPr b="1" i="1" lang="tr-TR" sz="2400">
                <a:solidFill>
                  <a:srgbClr val="1D1B10"/>
                </a:solidFill>
              </a:rPr>
              <a:t>Venüs olarak biz genç beyinlerin uyum sağlayabilme yeteneğine inanıyoruz. Müşterilerimizin düşünce yapılarına saygı göstererek, bizlerden ne istediklerini tam olarak anlayıp çalışmalarımızı bu yönde sürdürüyoruz. Uyum sağlayabilme yeteneğimiz bizleri rakiplerimizden  bir adım öne geçiriyor. Geniş bir çalışma yelpazesine sahip olmamızın bizlere kattığı değerin farkındayız.  İnsanların isteklerinin sık ve sürekliliği ; zamanın ise kısıtlı olması durumundan doğan aksaklıklar kişilerin hizmetten aldığı memnuniyetin kalitesini düşürmekte. İşte bizler tam bu nokta da devreye girerek, alıcı ve satıcı arasında kurduğumuz sağlam köprüyle hizmet kalitesini en üst düzeye çıkartmayı amaçlıyoruz.</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0"/>
          <p:cNvPicPr preferRelativeResize="0"/>
          <p:nvPr>
            <p:ph idx="1" type="body"/>
          </p:nvPr>
        </p:nvPicPr>
        <p:blipFill rotWithShape="1">
          <a:blip r:embed="rId3">
            <a:alphaModFix/>
          </a:blip>
          <a:srcRect b="0" l="0" r="0" t="0"/>
          <a:stretch/>
        </p:blipFill>
        <p:spPr>
          <a:xfrm>
            <a:off x="2627784" y="-17194"/>
            <a:ext cx="4680520" cy="68751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1"/>
          <p:cNvPicPr preferRelativeResize="0"/>
          <p:nvPr/>
        </p:nvPicPr>
        <p:blipFill rotWithShape="1">
          <a:blip r:embed="rId3">
            <a:alphaModFix/>
          </a:blip>
          <a:srcRect b="2409" l="0" r="0" t="-2410"/>
          <a:stretch/>
        </p:blipFill>
        <p:spPr>
          <a:xfrm>
            <a:off x="2123729" y="0"/>
            <a:ext cx="54006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2"/>
          <p:cNvPicPr preferRelativeResize="0"/>
          <p:nvPr>
            <p:ph idx="1" type="body"/>
          </p:nvPr>
        </p:nvPicPr>
        <p:blipFill rotWithShape="1">
          <a:blip r:embed="rId3">
            <a:alphaModFix/>
          </a:blip>
          <a:srcRect b="0" l="0" r="0" t="0"/>
          <a:stretch/>
        </p:blipFill>
        <p:spPr>
          <a:xfrm>
            <a:off x="1763688" y="0"/>
            <a:ext cx="5945129" cy="66419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3"/>
          <p:cNvPicPr preferRelativeResize="0"/>
          <p:nvPr/>
        </p:nvPicPr>
        <p:blipFill rotWithShape="1">
          <a:blip r:embed="rId3">
            <a:alphaModFix/>
          </a:blip>
          <a:srcRect b="0" l="0" r="0" t="0"/>
          <a:stretch/>
        </p:blipFill>
        <p:spPr>
          <a:xfrm>
            <a:off x="1835696" y="0"/>
            <a:ext cx="3857625"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4"/>
          <p:cNvPicPr preferRelativeResize="0"/>
          <p:nvPr/>
        </p:nvPicPr>
        <p:blipFill rotWithShape="1">
          <a:blip r:embed="rId3">
            <a:alphaModFix/>
          </a:blip>
          <a:srcRect b="0" l="0" r="0" t="0"/>
          <a:stretch/>
        </p:blipFill>
        <p:spPr>
          <a:xfrm>
            <a:off x="2123728" y="0"/>
            <a:ext cx="3857625"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5"/>
          <p:cNvPicPr preferRelativeResize="0"/>
          <p:nvPr/>
        </p:nvPicPr>
        <p:blipFill rotWithShape="1">
          <a:blip r:embed="rId3">
            <a:alphaModFix/>
          </a:blip>
          <a:srcRect b="0" l="0" r="0" t="0"/>
          <a:stretch/>
        </p:blipFill>
        <p:spPr>
          <a:xfrm>
            <a:off x="1835697" y="171738"/>
            <a:ext cx="3744416" cy="665674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6"/>
          <p:cNvPicPr preferRelativeResize="0"/>
          <p:nvPr/>
        </p:nvPicPr>
        <p:blipFill rotWithShape="1">
          <a:blip r:embed="rId3">
            <a:alphaModFix/>
          </a:blip>
          <a:srcRect b="0" l="0" r="0" t="0"/>
          <a:stretch/>
        </p:blipFill>
        <p:spPr>
          <a:xfrm>
            <a:off x="6524" y="783779"/>
            <a:ext cx="9144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nvSpPr>
        <p:spPr>
          <a:xfrm>
            <a:off x="611560" y="1907882"/>
            <a:ext cx="72008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400">
                <a:solidFill>
                  <a:schemeClr val="dk1"/>
                </a:solidFill>
                <a:latin typeface="Calibri"/>
                <a:ea typeface="Calibri"/>
                <a:cs typeface="Calibri"/>
                <a:sym typeface="Calibri"/>
              </a:rPr>
              <a:t>Giriş sayfasında  ‘Kampanyaya Katıl’ butonuna tıklanılmasının  ardından karşımıza gelecek olan ‘Tarafını Seç’ tuşuyla Neslihan Atagül veya Kadir Doğulu’dan birini seçiyoruz.</a:t>
            </a:r>
            <a:endParaRPr b="1" i="1" sz="24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8"/>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nvSpPr>
        <p:spPr>
          <a:xfrm>
            <a:off x="683568" y="1304465"/>
            <a:ext cx="6336704" cy="3108543"/>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Noto Sans Symbols"/>
              <a:buChar char="⮚"/>
            </a:pPr>
            <a:r>
              <a:rPr b="1" i="1" lang="tr-TR" sz="2800">
                <a:solidFill>
                  <a:schemeClr val="dk1"/>
                </a:solidFill>
                <a:latin typeface="Calibri"/>
                <a:ea typeface="Calibri"/>
                <a:cs typeface="Calibri"/>
                <a:sym typeface="Calibri"/>
              </a:rPr>
              <a:t>İnsanların dilediğince ve tamamen kendi zevklerine göre; sitede mevcut satılan ürünlerle yaptıkları kombin ve dizaynları; jüri olarak belirlenen  Neslihan Atagül ve Kadir Doğulu çiftine  gönderilmesiyle kombinleme aşaması başlar..</a:t>
            </a:r>
            <a:endParaRPr b="1" i="1" sz="2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txBox="1"/>
          <p:nvPr>
            <p:ph idx="1" type="body"/>
          </p:nvPr>
        </p:nvSpPr>
        <p:spPr>
          <a:xfrm>
            <a:off x="539552" y="1412776"/>
            <a:ext cx="7931224"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1D1B10"/>
              </a:buClr>
              <a:buSzPts val="2400"/>
              <a:buChar char="•"/>
            </a:pPr>
            <a:r>
              <a:rPr b="1" i="1" lang="tr-TR" sz="2400">
                <a:solidFill>
                  <a:srgbClr val="1D1B10"/>
                </a:solidFill>
              </a:rPr>
              <a:t> Kurum olarak öncelikle kendimize  işini gerçekten seven, yaratıcılığıyla dikkat çeken çalışma arkadaşları seçiyoruz. İçte sağladığımız güçlü bağlar sayesinde bugün olduğumuz konumdayız. Bugünün dünden farklı olduğu çağımızda dijitalleşmenin de etkisiyle dönüşümler yaşanıyor. Biz ise bu dönüşümün içinde yer almaktan ziyade dönüşümün kendisi olmayı tercih ediyoruz. </a:t>
            </a:r>
            <a:endParaRPr/>
          </a:p>
          <a:p>
            <a:pPr indent="-139700" lvl="0" marL="342900" rtl="0" algn="l">
              <a:spcBef>
                <a:spcPts val="640"/>
              </a:spcBef>
              <a:spcAft>
                <a:spcPts val="0"/>
              </a:spcAft>
              <a:buClr>
                <a:schemeClr val="dk1"/>
              </a:buClr>
              <a:buSzPts val="3200"/>
              <a:buNone/>
            </a:pPr>
            <a:r>
              <a:t/>
            </a:r>
            <a:endParaRPr/>
          </a:p>
        </p:txBody>
      </p:sp>
      <p:pic>
        <p:nvPicPr>
          <p:cNvPr descr="C:\Users\Sony\Desktop\görsel1.png" id="108" name="Google Shape;108;p5"/>
          <p:cNvPicPr preferRelativeResize="0"/>
          <p:nvPr/>
        </p:nvPicPr>
        <p:blipFill rotWithShape="1">
          <a:blip r:embed="rId3">
            <a:alphaModFix/>
          </a:blip>
          <a:srcRect b="0" l="0" r="0" t="0"/>
          <a:stretch/>
        </p:blipFill>
        <p:spPr>
          <a:xfrm>
            <a:off x="1281514" y="4437112"/>
            <a:ext cx="6768752" cy="21947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50"/>
          <p:cNvPicPr preferRelativeResize="0"/>
          <p:nvPr/>
        </p:nvPicPr>
        <p:blipFill rotWithShape="1">
          <a:blip r:embed="rId3">
            <a:alphaModFix/>
          </a:blip>
          <a:srcRect b="0" l="0" r="0" t="0"/>
          <a:stretch/>
        </p:blipFill>
        <p:spPr>
          <a:xfrm>
            <a:off x="-33358" y="857250"/>
            <a:ext cx="91440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1"/>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nvSpPr>
        <p:spPr>
          <a:xfrm>
            <a:off x="611560" y="1487132"/>
            <a:ext cx="583264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400">
                <a:solidFill>
                  <a:schemeClr val="dk1"/>
                </a:solidFill>
                <a:latin typeface="Calibri"/>
                <a:ea typeface="Calibri"/>
                <a:cs typeface="Calibri"/>
                <a:sym typeface="Calibri"/>
              </a:rPr>
              <a:t>Oylamanın ardından, kampanyanın bittiği sosyal medyadan duyurulacak. Ödüller ve kazananlar Morhipo’nun kendi sitesinde açıklanacak.. </a:t>
            </a:r>
            <a:endParaRPr b="1" i="1" sz="24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3"/>
          <p:cNvPicPr preferRelativeResize="0"/>
          <p:nvPr/>
        </p:nvPicPr>
        <p:blipFill rotWithShape="1">
          <a:blip r:embed="rId3">
            <a:alphaModFix/>
          </a:blip>
          <a:srcRect b="0" l="0" r="0" t="0"/>
          <a:stretch/>
        </p:blipFill>
        <p:spPr>
          <a:xfrm>
            <a:off x="1187624" y="0"/>
            <a:ext cx="3857625" cy="6858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4"/>
          <p:cNvPicPr preferRelativeResize="0"/>
          <p:nvPr/>
        </p:nvPicPr>
        <p:blipFill rotWithShape="1">
          <a:blip r:embed="rId3">
            <a:alphaModFix/>
          </a:blip>
          <a:srcRect b="0" l="0" r="0" t="0"/>
          <a:stretch/>
        </p:blipFill>
        <p:spPr>
          <a:xfrm>
            <a:off x="899592" y="29879"/>
            <a:ext cx="4848301" cy="6858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5"/>
          <p:cNvPicPr preferRelativeResize="0"/>
          <p:nvPr/>
        </p:nvPicPr>
        <p:blipFill rotWithShape="1">
          <a:blip r:embed="rId3">
            <a:alphaModFix/>
          </a:blip>
          <a:srcRect b="0" l="0" r="0" t="0"/>
          <a:stretch/>
        </p:blipFill>
        <p:spPr>
          <a:xfrm>
            <a:off x="251520" y="332656"/>
            <a:ext cx="4499992" cy="636531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6"/>
          <p:cNvSpPr txBox="1"/>
          <p:nvPr/>
        </p:nvSpPr>
        <p:spPr>
          <a:xfrm>
            <a:off x="681189" y="1700808"/>
            <a:ext cx="5832648"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400">
                <a:solidFill>
                  <a:schemeClr val="dk1"/>
                </a:solidFill>
                <a:latin typeface="Calibri"/>
                <a:ea typeface="Calibri"/>
                <a:cs typeface="Calibri"/>
                <a:sym typeface="Calibri"/>
              </a:rPr>
              <a:t>Kampanyanın devamı niteliği taşıyan; Morhipo’da ev  ve yaşam eşyalarınındı olduğunu belirtmeye yönelik benzer şekilde bir kampanyaya başlanılması hedefleniyor.</a:t>
            </a:r>
            <a:endParaRPr/>
          </a:p>
          <a:p>
            <a:pPr indent="0" lvl="0" marL="0" marR="0" rtl="0" algn="l">
              <a:spcBef>
                <a:spcPts val="0"/>
              </a:spcBef>
              <a:spcAft>
                <a:spcPts val="0"/>
              </a:spcAft>
              <a:buNone/>
            </a:pPr>
            <a:r>
              <a:t/>
            </a:r>
            <a:endParaRPr b="1" i="1" sz="2400">
              <a:solidFill>
                <a:schemeClr val="dk1"/>
              </a:solidFill>
              <a:latin typeface="Calibri"/>
              <a:ea typeface="Calibri"/>
              <a:cs typeface="Calibri"/>
              <a:sym typeface="Calibri"/>
            </a:endParaRPr>
          </a:p>
          <a:p>
            <a:pPr indent="0" lvl="0" marL="0" marR="0" rtl="0" algn="l">
              <a:spcBef>
                <a:spcPts val="0"/>
              </a:spcBef>
              <a:spcAft>
                <a:spcPts val="0"/>
              </a:spcAft>
              <a:buNone/>
            </a:pPr>
            <a:r>
              <a:rPr b="1" i="1" lang="tr-TR" sz="2400">
                <a:solidFill>
                  <a:schemeClr val="dk1"/>
                </a:solidFill>
                <a:latin typeface="Calibri"/>
                <a:ea typeface="Calibri"/>
                <a:cs typeface="Calibri"/>
                <a:sym typeface="Calibri"/>
              </a:rPr>
              <a:t>Bu süreç içerisinde de insanlar kıyafet kombinin yerine evlerde seçtikleri odaları dizayn edecekler. Örneği bir sonraki fotoğrafta .</a:t>
            </a:r>
            <a:endParaRPr b="1" i="1" sz="24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7"/>
          <p:cNvPicPr preferRelativeResize="0"/>
          <p:nvPr/>
        </p:nvPicPr>
        <p:blipFill rotWithShape="1">
          <a:blip r:embed="rId3">
            <a:alphaModFix/>
          </a:blip>
          <a:srcRect b="0" l="0" r="0" t="0"/>
          <a:stretch/>
        </p:blipFill>
        <p:spPr>
          <a:xfrm>
            <a:off x="0" y="857250"/>
            <a:ext cx="914400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8"/>
          <p:cNvSpPr txBox="1"/>
          <p:nvPr/>
        </p:nvSpPr>
        <p:spPr>
          <a:xfrm>
            <a:off x="323528" y="1628800"/>
            <a:ext cx="720080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400">
                <a:solidFill>
                  <a:schemeClr val="dk1"/>
                </a:solidFill>
                <a:latin typeface="Calibri"/>
                <a:ea typeface="Calibri"/>
                <a:cs typeface="Calibri"/>
                <a:sym typeface="Calibri"/>
              </a:rPr>
              <a:t>Yine Kadir Doğulu ve Neslihan Atagül ’ün oyladığı;  Mutfak, banyo, yatak odası, çalışma odası, salon, yemek odası ve çocuk odası kategorilerinden her birinden birer tane olmak şartıyla  seçilen dizayna, ev ve yaşam alanında kullanabilecekleri 250 TL’lik hediye çeki verilecek…</a:t>
            </a:r>
            <a:endParaRPr b="1" i="1" sz="24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9"/>
          <p:cNvSpPr txBox="1"/>
          <p:nvPr/>
        </p:nvSpPr>
        <p:spPr>
          <a:xfrm>
            <a:off x="116191" y="260648"/>
            <a:ext cx="6985007"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400">
                <a:solidFill>
                  <a:srgbClr val="632423"/>
                </a:solidFill>
                <a:latin typeface="Calibri"/>
                <a:ea typeface="Calibri"/>
                <a:cs typeface="Calibri"/>
                <a:sym typeface="Calibri"/>
              </a:rPr>
              <a:t>MORHİPO’NUN BİZE SAĞLADIĞI TOPLAM BÜTÇE</a:t>
            </a:r>
            <a:endParaRPr/>
          </a:p>
          <a:p>
            <a:pPr indent="0" lvl="0" marL="0" marR="0" rtl="0" algn="l">
              <a:spcBef>
                <a:spcPts val="0"/>
              </a:spcBef>
              <a:spcAft>
                <a:spcPts val="0"/>
              </a:spcAft>
              <a:buNone/>
            </a:pPr>
            <a:r>
              <a:t/>
            </a:r>
            <a:endParaRPr b="1" i="1" sz="2400">
              <a:solidFill>
                <a:srgbClr val="632423"/>
              </a:solidFill>
              <a:latin typeface="Calibri"/>
              <a:ea typeface="Calibri"/>
              <a:cs typeface="Calibri"/>
              <a:sym typeface="Calibri"/>
            </a:endParaRPr>
          </a:p>
          <a:p>
            <a:pPr indent="-342900" lvl="0" marL="342900" marR="0" rtl="0" algn="l">
              <a:spcBef>
                <a:spcPts val="0"/>
              </a:spcBef>
              <a:spcAft>
                <a:spcPts val="0"/>
              </a:spcAft>
              <a:buClr>
                <a:srgbClr val="0C0C0C"/>
              </a:buClr>
              <a:buSzPts val="1800"/>
              <a:buFont typeface="Noto Sans Symbols"/>
              <a:buChar char="⮚"/>
            </a:pPr>
            <a:r>
              <a:rPr b="1" i="1" lang="tr-TR" sz="1800">
                <a:solidFill>
                  <a:srgbClr val="0C0C0C"/>
                </a:solidFill>
                <a:latin typeface="Calibri"/>
                <a:ea typeface="Calibri"/>
                <a:cs typeface="Calibri"/>
                <a:sym typeface="Calibri"/>
              </a:rPr>
              <a:t>800.000 TL</a:t>
            </a:r>
            <a:endParaRPr b="1" i="1" sz="1800">
              <a:solidFill>
                <a:srgbClr val="0C0C0C"/>
              </a:solidFill>
              <a:latin typeface="Calibri"/>
              <a:ea typeface="Calibri"/>
              <a:cs typeface="Calibri"/>
              <a:sym typeface="Calibri"/>
            </a:endParaRPr>
          </a:p>
        </p:txBody>
      </p:sp>
      <p:sp>
        <p:nvSpPr>
          <p:cNvPr id="406" name="Google Shape;406;p59"/>
          <p:cNvSpPr txBox="1"/>
          <p:nvPr/>
        </p:nvSpPr>
        <p:spPr>
          <a:xfrm>
            <a:off x="179512" y="1568556"/>
            <a:ext cx="60486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1800">
                <a:solidFill>
                  <a:srgbClr val="632423"/>
                </a:solidFill>
                <a:latin typeface="Calibri"/>
                <a:ea typeface="Calibri"/>
                <a:cs typeface="Calibri"/>
                <a:sym typeface="Calibri"/>
              </a:rPr>
              <a:t>Siteye Kampanya Sayfa Tasarımı İçin</a:t>
            </a:r>
            <a:endParaRPr/>
          </a:p>
          <a:p>
            <a:pPr indent="0" lvl="0" marL="0" marR="0" rtl="0" algn="l">
              <a:spcBef>
                <a:spcPts val="0"/>
              </a:spcBef>
              <a:spcAft>
                <a:spcPts val="0"/>
              </a:spcAft>
              <a:buNone/>
            </a:pPr>
            <a:r>
              <a:t/>
            </a:r>
            <a:endParaRPr b="1" i="1" sz="1800">
              <a:solidFill>
                <a:srgbClr val="632423"/>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b="1" i="1" lang="tr-TR" sz="1800">
                <a:solidFill>
                  <a:schemeClr val="dk1"/>
                </a:solidFill>
                <a:latin typeface="Calibri"/>
                <a:ea typeface="Calibri"/>
                <a:cs typeface="Calibri"/>
                <a:sym typeface="Calibri"/>
              </a:rPr>
              <a:t>125.000 TL</a:t>
            </a:r>
            <a:endParaRPr b="1" i="1" sz="1800">
              <a:solidFill>
                <a:schemeClr val="dk1"/>
              </a:solidFill>
              <a:latin typeface="Calibri"/>
              <a:ea typeface="Calibri"/>
              <a:cs typeface="Calibri"/>
              <a:sym typeface="Calibri"/>
            </a:endParaRPr>
          </a:p>
        </p:txBody>
      </p:sp>
      <p:sp>
        <p:nvSpPr>
          <p:cNvPr id="407" name="Google Shape;407;p59"/>
          <p:cNvSpPr txBox="1"/>
          <p:nvPr/>
        </p:nvSpPr>
        <p:spPr>
          <a:xfrm>
            <a:off x="139855" y="2924944"/>
            <a:ext cx="468052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1800">
                <a:solidFill>
                  <a:srgbClr val="632423"/>
                </a:solidFill>
                <a:latin typeface="Calibri"/>
                <a:ea typeface="Calibri"/>
                <a:cs typeface="Calibri"/>
                <a:sym typeface="Calibri"/>
              </a:rPr>
              <a:t>Reklam Yüzlerine Ödenen Toplam Para</a:t>
            </a:r>
            <a:endParaRPr/>
          </a:p>
          <a:p>
            <a:pPr indent="0" lvl="0" marL="0" marR="0" rtl="0" algn="l">
              <a:spcBef>
                <a:spcPts val="0"/>
              </a:spcBef>
              <a:spcAft>
                <a:spcPts val="0"/>
              </a:spcAft>
              <a:buNone/>
            </a:pPr>
            <a:r>
              <a:t/>
            </a:r>
            <a:endParaRPr b="1" i="1" sz="1800">
              <a:solidFill>
                <a:srgbClr val="632423"/>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b="1" i="1" lang="tr-TR" sz="1800">
                <a:solidFill>
                  <a:schemeClr val="dk1"/>
                </a:solidFill>
                <a:latin typeface="Calibri"/>
                <a:ea typeface="Calibri"/>
                <a:cs typeface="Calibri"/>
                <a:sym typeface="Calibri"/>
              </a:rPr>
              <a:t>500.000 TL</a:t>
            </a:r>
            <a:endParaRPr b="1" i="1" sz="1800">
              <a:solidFill>
                <a:schemeClr val="dk1"/>
              </a:solidFill>
              <a:latin typeface="Calibri"/>
              <a:ea typeface="Calibri"/>
              <a:cs typeface="Calibri"/>
              <a:sym typeface="Calibri"/>
            </a:endParaRPr>
          </a:p>
        </p:txBody>
      </p:sp>
      <p:sp>
        <p:nvSpPr>
          <p:cNvPr id="408" name="Google Shape;408;p59"/>
          <p:cNvSpPr txBox="1"/>
          <p:nvPr/>
        </p:nvSpPr>
        <p:spPr>
          <a:xfrm>
            <a:off x="211560" y="4077072"/>
            <a:ext cx="439248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000">
                <a:solidFill>
                  <a:srgbClr val="632423"/>
                </a:solidFill>
                <a:latin typeface="Calibri"/>
                <a:ea typeface="Calibri"/>
                <a:cs typeface="Calibri"/>
                <a:sym typeface="Calibri"/>
              </a:rPr>
              <a:t>Sosyal Medya İçin Ayrılan Para</a:t>
            </a:r>
            <a:endParaRPr/>
          </a:p>
          <a:p>
            <a:pPr indent="0" lvl="0" marL="0" marR="0" rtl="0" algn="l">
              <a:spcBef>
                <a:spcPts val="0"/>
              </a:spcBef>
              <a:spcAft>
                <a:spcPts val="0"/>
              </a:spcAft>
              <a:buNone/>
            </a:pPr>
            <a:r>
              <a:t/>
            </a:r>
            <a:endParaRPr b="1" i="1" sz="2000">
              <a:solidFill>
                <a:srgbClr val="632423"/>
              </a:solidFill>
              <a:latin typeface="Calibri"/>
              <a:ea typeface="Calibri"/>
              <a:cs typeface="Calibri"/>
              <a:sym typeface="Calibri"/>
            </a:endParaRPr>
          </a:p>
          <a:p>
            <a:pPr indent="-342900" lvl="0" marL="342900" marR="0" rtl="0" algn="l">
              <a:spcBef>
                <a:spcPts val="0"/>
              </a:spcBef>
              <a:spcAft>
                <a:spcPts val="0"/>
              </a:spcAft>
              <a:buClr>
                <a:schemeClr val="dk1"/>
              </a:buClr>
              <a:buSzPts val="2000"/>
              <a:buFont typeface="Noto Sans Symbols"/>
              <a:buChar char="⮚"/>
            </a:pPr>
            <a:r>
              <a:rPr b="1" i="1" lang="tr-TR" sz="2000">
                <a:solidFill>
                  <a:schemeClr val="dk1"/>
                </a:solidFill>
                <a:latin typeface="Calibri"/>
                <a:ea typeface="Calibri"/>
                <a:cs typeface="Calibri"/>
                <a:sym typeface="Calibri"/>
              </a:rPr>
              <a:t>5.000 TL</a:t>
            </a:r>
            <a:endParaRPr b="1" i="1" sz="2000">
              <a:solidFill>
                <a:schemeClr val="dk1"/>
              </a:solidFill>
              <a:latin typeface="Calibri"/>
              <a:ea typeface="Calibri"/>
              <a:cs typeface="Calibri"/>
              <a:sym typeface="Calibri"/>
            </a:endParaRPr>
          </a:p>
        </p:txBody>
      </p:sp>
      <p:sp>
        <p:nvSpPr>
          <p:cNvPr id="409" name="Google Shape;409;p59"/>
          <p:cNvSpPr txBox="1"/>
          <p:nvPr/>
        </p:nvSpPr>
        <p:spPr>
          <a:xfrm>
            <a:off x="179512" y="5229200"/>
            <a:ext cx="421124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1800">
                <a:solidFill>
                  <a:srgbClr val="632423"/>
                </a:solidFill>
                <a:latin typeface="Calibri"/>
                <a:ea typeface="Calibri"/>
                <a:cs typeface="Calibri"/>
                <a:sym typeface="Calibri"/>
              </a:rPr>
              <a:t>VERİLEN HEDİYE ÇEKLERİ TOPLAM MİKTAR</a:t>
            </a:r>
            <a:endParaRPr/>
          </a:p>
          <a:p>
            <a:pPr indent="0" lvl="0" marL="0" marR="0" rtl="0" algn="l">
              <a:spcBef>
                <a:spcPts val="0"/>
              </a:spcBef>
              <a:spcAft>
                <a:spcPts val="0"/>
              </a:spcAft>
              <a:buNone/>
            </a:pPr>
            <a:r>
              <a:t/>
            </a:r>
            <a:endParaRPr b="1" i="1" sz="1800">
              <a:solidFill>
                <a:srgbClr val="632423"/>
              </a:solidFill>
              <a:latin typeface="Calibri"/>
              <a:ea typeface="Calibri"/>
              <a:cs typeface="Calibri"/>
              <a:sym typeface="Calibri"/>
            </a:endParaRPr>
          </a:p>
          <a:p>
            <a:pPr indent="-285750" lvl="0" marL="285750" marR="0" rtl="0" algn="l">
              <a:spcBef>
                <a:spcPts val="0"/>
              </a:spcBef>
              <a:spcAft>
                <a:spcPts val="0"/>
              </a:spcAft>
              <a:buClr>
                <a:srgbClr val="0C0C0C"/>
              </a:buClr>
              <a:buSzPts val="1800"/>
              <a:buFont typeface="Noto Sans Symbols"/>
              <a:buChar char="⮚"/>
            </a:pPr>
            <a:r>
              <a:rPr b="1" i="1" lang="tr-TR" sz="1800">
                <a:solidFill>
                  <a:srgbClr val="0C0C0C"/>
                </a:solidFill>
                <a:latin typeface="Calibri"/>
                <a:ea typeface="Calibri"/>
                <a:cs typeface="Calibri"/>
                <a:sym typeface="Calibri"/>
              </a:rPr>
              <a:t>Kombin için 500 TL</a:t>
            </a:r>
            <a:endParaRPr/>
          </a:p>
          <a:p>
            <a:pPr indent="0" lvl="0" marL="0" marR="0" rtl="0" algn="l">
              <a:spcBef>
                <a:spcPts val="0"/>
              </a:spcBef>
              <a:spcAft>
                <a:spcPts val="0"/>
              </a:spcAft>
              <a:buNone/>
            </a:pPr>
            <a:r>
              <a:t/>
            </a:r>
            <a:endParaRPr b="1" i="1" sz="1800">
              <a:solidFill>
                <a:srgbClr val="0C0C0C"/>
              </a:solidFill>
              <a:latin typeface="Calibri"/>
              <a:ea typeface="Calibri"/>
              <a:cs typeface="Calibri"/>
              <a:sym typeface="Calibri"/>
            </a:endParaRPr>
          </a:p>
          <a:p>
            <a:pPr indent="-285750" lvl="0" marL="285750" marR="0" rtl="0" algn="l">
              <a:spcBef>
                <a:spcPts val="0"/>
              </a:spcBef>
              <a:spcAft>
                <a:spcPts val="0"/>
              </a:spcAft>
              <a:buClr>
                <a:srgbClr val="0C0C0C"/>
              </a:buClr>
              <a:buSzPts val="1800"/>
              <a:buFont typeface="Noto Sans Symbols"/>
              <a:buChar char="⮚"/>
            </a:pPr>
            <a:r>
              <a:rPr b="1" i="1" lang="tr-TR" sz="1800">
                <a:solidFill>
                  <a:srgbClr val="0C0C0C"/>
                </a:solidFill>
                <a:latin typeface="Calibri"/>
                <a:ea typeface="Calibri"/>
                <a:cs typeface="Calibri"/>
                <a:sym typeface="Calibri"/>
              </a:rPr>
              <a:t>Dizayn İçin 1.400 TL</a:t>
            </a:r>
            <a:endParaRPr b="1" i="1" sz="1800">
              <a:solidFill>
                <a:srgbClr val="0C0C0C"/>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txBox="1"/>
          <p:nvPr>
            <p:ph idx="1" type="body"/>
          </p:nvPr>
        </p:nvSpPr>
        <p:spPr>
          <a:xfrm>
            <a:off x="539552" y="2735109"/>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1D1B10"/>
              </a:buClr>
              <a:buSzPts val="2400"/>
              <a:buChar char="•"/>
            </a:pPr>
            <a:r>
              <a:rPr b="1" i="1" lang="tr-TR" sz="2400">
                <a:solidFill>
                  <a:srgbClr val="1D1B10"/>
                </a:solidFill>
              </a:rPr>
              <a:t>Teknolojinin içinde büyüyen bir nesiliz. Dijital bilgimizi orijinal fikirlerimizle buluşturarak müşterilerimiz ve onların alıcıları arasındaki iletişimi pürüzsüz hale getiriyoruz. Hedef kitlemizi ise mümkün olduğu kadar geniş tutmaya özen gösteriyoruz. Her gün küreselleşen sektörde bugün sağladığımız başarıyı yarın arttırmak ise kurumumuzun vizyonu olmuş durumda</a:t>
            </a:r>
            <a:r>
              <a:rPr lang="tr-TR" sz="2400"/>
              <a:t>.</a:t>
            </a:r>
            <a:endParaRPr/>
          </a:p>
          <a:p>
            <a:pPr indent="-139700" lvl="0" marL="342900" rtl="0" algn="l">
              <a:spcBef>
                <a:spcPts val="640"/>
              </a:spcBef>
              <a:spcAft>
                <a:spcPts val="0"/>
              </a:spcAft>
              <a:buClr>
                <a:schemeClr val="dk1"/>
              </a:buClr>
              <a:buSzPts val="3200"/>
              <a:buNone/>
            </a:pPr>
            <a:r>
              <a:t/>
            </a:r>
            <a:endParaRPr/>
          </a:p>
        </p:txBody>
      </p:sp>
      <p:pic>
        <p:nvPicPr>
          <p:cNvPr descr="C:\Users\Sony\Desktop\görsel3.png" id="114" name="Google Shape;114;p6"/>
          <p:cNvPicPr preferRelativeResize="0"/>
          <p:nvPr/>
        </p:nvPicPr>
        <p:blipFill rotWithShape="1">
          <a:blip r:embed="rId3">
            <a:alphaModFix/>
          </a:blip>
          <a:srcRect b="0" l="0" r="0" t="0"/>
          <a:stretch/>
        </p:blipFill>
        <p:spPr>
          <a:xfrm>
            <a:off x="2699792" y="-305041"/>
            <a:ext cx="3600400" cy="3040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nvSpPr>
        <p:spPr>
          <a:xfrm>
            <a:off x="1078619" y="261360"/>
            <a:ext cx="6965245" cy="1202485"/>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rgbClr val="632423"/>
              </a:buClr>
              <a:buSzPts val="4600"/>
              <a:buFont typeface="Calibri"/>
              <a:buNone/>
            </a:pPr>
            <a:r>
              <a:rPr b="1" i="1" lang="tr-TR" sz="4600">
                <a:solidFill>
                  <a:srgbClr val="632423"/>
                </a:solidFill>
                <a:latin typeface="Calibri"/>
                <a:ea typeface="Calibri"/>
                <a:cs typeface="Calibri"/>
                <a:sym typeface="Calibri"/>
              </a:rPr>
              <a:t>REFERANSLARIMIZ</a:t>
            </a:r>
            <a:endParaRPr b="1" i="1" sz="4600">
              <a:solidFill>
                <a:srgbClr val="632423"/>
              </a:solidFill>
              <a:latin typeface="Calibri"/>
              <a:ea typeface="Calibri"/>
              <a:cs typeface="Calibri"/>
              <a:sym typeface="Calibri"/>
            </a:endParaRPr>
          </a:p>
        </p:txBody>
      </p:sp>
      <p:sp>
        <p:nvSpPr>
          <p:cNvPr id="415" name="Google Shape;415;p60"/>
          <p:cNvSpPr txBox="1"/>
          <p:nvPr/>
        </p:nvSpPr>
        <p:spPr>
          <a:xfrm>
            <a:off x="1463040" y="2119257"/>
            <a:ext cx="6196405" cy="360381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0" rtl="0" algn="l">
              <a:spcBef>
                <a:spcPts val="0"/>
              </a:spcBef>
              <a:spcAft>
                <a:spcPts val="0"/>
              </a:spcAft>
              <a:buClr>
                <a:schemeClr val="dk1"/>
              </a:buClr>
              <a:buSzPct val="100000"/>
              <a:buFont typeface="Arial"/>
              <a:buChar char="•"/>
            </a:pPr>
            <a:r>
              <a:rPr b="1" lang="tr-TR" sz="3200">
                <a:solidFill>
                  <a:schemeClr val="dk1"/>
                </a:solidFill>
                <a:latin typeface="Calibri"/>
                <a:ea typeface="Calibri"/>
                <a:cs typeface="Calibri"/>
                <a:sym typeface="Calibri"/>
              </a:rPr>
              <a:t>SARAR </a:t>
            </a:r>
            <a:endParaRPr/>
          </a:p>
          <a:p>
            <a:pPr indent="-154940" lvl="0" marL="342900" marR="0" rtl="0" algn="l">
              <a:spcBef>
                <a:spcPts val="592"/>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154940" lvl="0" marL="342900" marR="0" rtl="0" algn="l">
              <a:spcBef>
                <a:spcPts val="592"/>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342900" lvl="0" marL="342900" marR="0" rtl="0" algn="l">
              <a:spcBef>
                <a:spcPts val="592"/>
              </a:spcBef>
              <a:spcAft>
                <a:spcPts val="0"/>
              </a:spcAft>
              <a:buClr>
                <a:schemeClr val="dk1"/>
              </a:buClr>
              <a:buSzPct val="100000"/>
              <a:buFont typeface="Arial"/>
              <a:buChar char="•"/>
            </a:pPr>
            <a:r>
              <a:rPr b="1" lang="tr-TR" sz="3200">
                <a:solidFill>
                  <a:schemeClr val="dk1"/>
                </a:solidFill>
                <a:latin typeface="Calibri"/>
                <a:ea typeface="Calibri"/>
                <a:cs typeface="Calibri"/>
                <a:sym typeface="Calibri"/>
              </a:rPr>
              <a:t>İSTİKBAL</a:t>
            </a:r>
            <a:endParaRPr/>
          </a:p>
          <a:p>
            <a:pPr indent="-154940" lvl="0" marL="342900" marR="0" rtl="0" algn="l">
              <a:spcBef>
                <a:spcPts val="592"/>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154940" lvl="0" marL="342900" marR="0" rtl="0" algn="l">
              <a:spcBef>
                <a:spcPts val="592"/>
              </a:spcBef>
              <a:spcAft>
                <a:spcPts val="0"/>
              </a:spcAft>
              <a:buClr>
                <a:schemeClr val="dk1"/>
              </a:buClr>
              <a:buSzPct val="100000"/>
              <a:buFont typeface="Arial"/>
              <a:buNone/>
            </a:pPr>
            <a:r>
              <a:t/>
            </a:r>
            <a:endParaRPr sz="3200">
              <a:solidFill>
                <a:schemeClr val="dk1"/>
              </a:solidFill>
              <a:latin typeface="Calibri"/>
              <a:ea typeface="Calibri"/>
              <a:cs typeface="Calibri"/>
              <a:sym typeface="Calibri"/>
            </a:endParaRPr>
          </a:p>
          <a:p>
            <a:pPr indent="-342900" lvl="0" marL="342900" marR="0" rtl="0" algn="l">
              <a:spcBef>
                <a:spcPts val="592"/>
              </a:spcBef>
              <a:spcAft>
                <a:spcPts val="0"/>
              </a:spcAft>
              <a:buClr>
                <a:schemeClr val="dk1"/>
              </a:buClr>
              <a:buSzPct val="100000"/>
              <a:buFont typeface="Arial"/>
              <a:buChar char="•"/>
            </a:pPr>
            <a:r>
              <a:rPr b="1" lang="tr-TR" sz="3200">
                <a:solidFill>
                  <a:schemeClr val="dk1"/>
                </a:solidFill>
                <a:latin typeface="Calibri"/>
                <a:ea typeface="Calibri"/>
                <a:cs typeface="Calibri"/>
                <a:sym typeface="Calibri"/>
              </a:rPr>
              <a:t>BAMBİ </a:t>
            </a:r>
            <a:endParaRPr b="1" sz="3200">
              <a:solidFill>
                <a:schemeClr val="dk1"/>
              </a:solidFill>
              <a:latin typeface="Calibri"/>
              <a:ea typeface="Calibri"/>
              <a:cs typeface="Calibri"/>
              <a:sym typeface="Calibri"/>
            </a:endParaRPr>
          </a:p>
        </p:txBody>
      </p:sp>
      <p:pic>
        <p:nvPicPr>
          <p:cNvPr id="416" name="Google Shape;416;p60"/>
          <p:cNvPicPr preferRelativeResize="0"/>
          <p:nvPr/>
        </p:nvPicPr>
        <p:blipFill rotWithShape="1">
          <a:blip r:embed="rId3">
            <a:alphaModFix/>
          </a:blip>
          <a:srcRect b="0" l="0" r="0" t="0"/>
          <a:stretch/>
        </p:blipFill>
        <p:spPr>
          <a:xfrm>
            <a:off x="4067944" y="1992406"/>
            <a:ext cx="3744416" cy="636662"/>
          </a:xfrm>
          <a:prstGeom prst="rect">
            <a:avLst/>
          </a:prstGeom>
          <a:noFill/>
          <a:ln>
            <a:noFill/>
          </a:ln>
        </p:spPr>
      </p:pic>
      <p:pic>
        <p:nvPicPr>
          <p:cNvPr id="417" name="Google Shape;417;p60"/>
          <p:cNvPicPr preferRelativeResize="0"/>
          <p:nvPr/>
        </p:nvPicPr>
        <p:blipFill rotWithShape="1">
          <a:blip r:embed="rId4">
            <a:alphaModFix/>
          </a:blip>
          <a:srcRect b="0" l="0" r="0" t="0"/>
          <a:stretch/>
        </p:blipFill>
        <p:spPr>
          <a:xfrm>
            <a:off x="3779912" y="3254769"/>
            <a:ext cx="4608512" cy="720080"/>
          </a:xfrm>
          <a:prstGeom prst="rect">
            <a:avLst/>
          </a:prstGeom>
          <a:noFill/>
          <a:ln>
            <a:noFill/>
          </a:ln>
        </p:spPr>
      </p:pic>
      <p:pic>
        <p:nvPicPr>
          <p:cNvPr id="418" name="Google Shape;418;p60"/>
          <p:cNvPicPr preferRelativeResize="0"/>
          <p:nvPr/>
        </p:nvPicPr>
        <p:blipFill rotWithShape="1">
          <a:blip r:embed="rId5">
            <a:alphaModFix/>
          </a:blip>
          <a:srcRect b="0" l="0" r="0" t="0"/>
          <a:stretch/>
        </p:blipFill>
        <p:spPr>
          <a:xfrm>
            <a:off x="4543864" y="4221088"/>
            <a:ext cx="3258987" cy="164771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txBox="1"/>
          <p:nvPr>
            <p:ph idx="1" type="body"/>
          </p:nvPr>
        </p:nvSpPr>
        <p:spPr>
          <a:xfrm>
            <a:off x="681709" y="1340768"/>
            <a:ext cx="6196405" cy="386571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tr-TR" sz="2800"/>
              <a:t>FABER CASTELL </a:t>
            </a:r>
            <a:endParaRPr/>
          </a:p>
          <a:p>
            <a:pPr indent="-165100" lvl="0" marL="342900" rtl="0" algn="l">
              <a:spcBef>
                <a:spcPts val="560"/>
              </a:spcBef>
              <a:spcAft>
                <a:spcPts val="0"/>
              </a:spcAft>
              <a:buClr>
                <a:schemeClr val="dk1"/>
              </a:buClr>
              <a:buSzPts val="2800"/>
              <a:buNone/>
            </a:pPr>
            <a:r>
              <a:t/>
            </a:r>
            <a:endParaRPr sz="2800"/>
          </a:p>
          <a:p>
            <a:pPr indent="-165100" lvl="0" marL="342900" rtl="0" algn="l">
              <a:spcBef>
                <a:spcPts val="560"/>
              </a:spcBef>
              <a:spcAft>
                <a:spcPts val="0"/>
              </a:spcAft>
              <a:buClr>
                <a:schemeClr val="dk1"/>
              </a:buClr>
              <a:buSzPts val="2800"/>
              <a:buNone/>
            </a:pPr>
            <a:r>
              <a:t/>
            </a:r>
            <a:endParaRPr sz="2800"/>
          </a:p>
          <a:p>
            <a:pPr indent="0" lvl="0" marL="0" rtl="0" algn="l">
              <a:spcBef>
                <a:spcPts val="560"/>
              </a:spcBef>
              <a:spcAft>
                <a:spcPts val="0"/>
              </a:spcAft>
              <a:buClr>
                <a:schemeClr val="dk1"/>
              </a:buClr>
              <a:buSzPts val="2800"/>
              <a:buNone/>
            </a:pPr>
            <a:r>
              <a:t/>
            </a:r>
            <a:endParaRPr sz="2800"/>
          </a:p>
          <a:p>
            <a:pPr indent="-342900" lvl="0" marL="342900" rtl="0" algn="l">
              <a:spcBef>
                <a:spcPts val="560"/>
              </a:spcBef>
              <a:spcAft>
                <a:spcPts val="0"/>
              </a:spcAft>
              <a:buClr>
                <a:schemeClr val="dk1"/>
              </a:buClr>
              <a:buSzPts val="2800"/>
              <a:buChar char="•"/>
            </a:pPr>
            <a:r>
              <a:rPr lang="tr-TR" sz="2800"/>
              <a:t>FİLLİ BOYA</a:t>
            </a:r>
            <a:endParaRPr sz="2800"/>
          </a:p>
        </p:txBody>
      </p:sp>
      <p:pic>
        <p:nvPicPr>
          <p:cNvPr id="424" name="Google Shape;424;p61"/>
          <p:cNvPicPr preferRelativeResize="0"/>
          <p:nvPr/>
        </p:nvPicPr>
        <p:blipFill rotWithShape="1">
          <a:blip r:embed="rId3">
            <a:alphaModFix/>
          </a:blip>
          <a:srcRect b="0" l="0" r="0" t="0"/>
          <a:stretch/>
        </p:blipFill>
        <p:spPr>
          <a:xfrm>
            <a:off x="3995936" y="1124744"/>
            <a:ext cx="4221034" cy="733744"/>
          </a:xfrm>
          <a:prstGeom prst="rect">
            <a:avLst/>
          </a:prstGeom>
          <a:noFill/>
          <a:ln>
            <a:noFill/>
          </a:ln>
        </p:spPr>
      </p:pic>
      <p:pic>
        <p:nvPicPr>
          <p:cNvPr id="425" name="Google Shape;425;p61"/>
          <p:cNvPicPr preferRelativeResize="0"/>
          <p:nvPr/>
        </p:nvPicPr>
        <p:blipFill rotWithShape="1">
          <a:blip r:embed="rId4">
            <a:alphaModFix/>
          </a:blip>
          <a:srcRect b="0" l="0" r="0" t="0"/>
          <a:stretch/>
        </p:blipFill>
        <p:spPr>
          <a:xfrm>
            <a:off x="3779912" y="3068960"/>
            <a:ext cx="4608512" cy="15841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2"/>
          <p:cNvSpPr txBox="1"/>
          <p:nvPr/>
        </p:nvSpPr>
        <p:spPr>
          <a:xfrm>
            <a:off x="323528" y="3861048"/>
            <a:ext cx="504056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1800">
                <a:solidFill>
                  <a:schemeClr val="dk1"/>
                </a:solidFill>
                <a:latin typeface="Calibri"/>
                <a:ea typeface="Calibri"/>
                <a:cs typeface="Calibri"/>
                <a:sym typeface="Calibri"/>
              </a:rPr>
              <a:t>BÜŞRA DEMİR</a:t>
            </a:r>
            <a:endParaRPr/>
          </a:p>
          <a:p>
            <a:pPr indent="0" lvl="0" marL="0" marR="0" rtl="0" algn="l">
              <a:spcBef>
                <a:spcPts val="0"/>
              </a:spcBef>
              <a:spcAft>
                <a:spcPts val="0"/>
              </a:spcAft>
              <a:buNone/>
            </a:pPr>
            <a:r>
              <a:t/>
            </a:r>
            <a:endParaRPr b="1" i="1" sz="1800">
              <a:solidFill>
                <a:schemeClr val="dk1"/>
              </a:solidFill>
              <a:latin typeface="Calibri"/>
              <a:ea typeface="Calibri"/>
              <a:cs typeface="Calibri"/>
              <a:sym typeface="Calibri"/>
            </a:endParaRPr>
          </a:p>
          <a:p>
            <a:pPr indent="0" lvl="0" marL="0" marR="0" rtl="0" algn="l">
              <a:spcBef>
                <a:spcPts val="0"/>
              </a:spcBef>
              <a:spcAft>
                <a:spcPts val="0"/>
              </a:spcAft>
              <a:buNone/>
            </a:pPr>
            <a:r>
              <a:rPr b="1" i="1" lang="tr-TR" sz="1800">
                <a:solidFill>
                  <a:schemeClr val="dk1"/>
                </a:solidFill>
                <a:latin typeface="Calibri"/>
                <a:ea typeface="Calibri"/>
                <a:cs typeface="Calibri"/>
                <a:sym typeface="Calibri"/>
              </a:rPr>
              <a:t>BUSE TOKSOY</a:t>
            </a:r>
            <a:endParaRPr/>
          </a:p>
          <a:p>
            <a:pPr indent="0" lvl="0" marL="0" marR="0" rtl="0" algn="l">
              <a:spcBef>
                <a:spcPts val="0"/>
              </a:spcBef>
              <a:spcAft>
                <a:spcPts val="0"/>
              </a:spcAft>
              <a:buNone/>
            </a:pPr>
            <a:r>
              <a:t/>
            </a:r>
            <a:endParaRPr b="1" i="1" sz="1800">
              <a:solidFill>
                <a:schemeClr val="dk1"/>
              </a:solidFill>
              <a:latin typeface="Calibri"/>
              <a:ea typeface="Calibri"/>
              <a:cs typeface="Calibri"/>
              <a:sym typeface="Calibri"/>
            </a:endParaRPr>
          </a:p>
          <a:p>
            <a:pPr indent="0" lvl="0" marL="0" marR="0" rtl="0" algn="l">
              <a:spcBef>
                <a:spcPts val="0"/>
              </a:spcBef>
              <a:spcAft>
                <a:spcPts val="0"/>
              </a:spcAft>
              <a:buNone/>
            </a:pPr>
            <a:r>
              <a:rPr b="1" i="1" lang="tr-TR" sz="1800">
                <a:solidFill>
                  <a:schemeClr val="dk1"/>
                </a:solidFill>
                <a:latin typeface="Calibri"/>
                <a:ea typeface="Calibri"/>
                <a:cs typeface="Calibri"/>
                <a:sym typeface="Calibri"/>
              </a:rPr>
              <a:t>YAREN SEL</a:t>
            </a:r>
            <a:endParaRPr/>
          </a:p>
          <a:p>
            <a:pPr indent="0" lvl="0" marL="0" marR="0" rtl="0" algn="l">
              <a:spcBef>
                <a:spcPts val="0"/>
              </a:spcBef>
              <a:spcAft>
                <a:spcPts val="0"/>
              </a:spcAft>
              <a:buNone/>
            </a:pPr>
            <a:r>
              <a:t/>
            </a:r>
            <a:endParaRPr b="1" i="1" sz="1800">
              <a:solidFill>
                <a:schemeClr val="dk1"/>
              </a:solidFill>
              <a:latin typeface="Calibri"/>
              <a:ea typeface="Calibri"/>
              <a:cs typeface="Calibri"/>
              <a:sym typeface="Calibri"/>
            </a:endParaRPr>
          </a:p>
          <a:p>
            <a:pPr indent="0" lvl="0" marL="0" marR="0" rtl="0" algn="l">
              <a:spcBef>
                <a:spcPts val="0"/>
              </a:spcBef>
              <a:spcAft>
                <a:spcPts val="0"/>
              </a:spcAft>
              <a:buNone/>
            </a:pPr>
            <a:r>
              <a:rPr b="1" i="1" lang="tr-TR" sz="1800">
                <a:solidFill>
                  <a:schemeClr val="dk1"/>
                </a:solidFill>
                <a:latin typeface="Calibri"/>
                <a:ea typeface="Calibri"/>
                <a:cs typeface="Calibri"/>
                <a:sym typeface="Calibri"/>
              </a:rPr>
              <a:t>DENİZ ÇATYOL</a:t>
            </a:r>
            <a:endParaRPr b="1" i="1" sz="1800">
              <a:solidFill>
                <a:schemeClr val="dk1"/>
              </a:solidFill>
              <a:latin typeface="Calibri"/>
              <a:ea typeface="Calibri"/>
              <a:cs typeface="Calibri"/>
              <a:sym typeface="Calibri"/>
            </a:endParaRPr>
          </a:p>
        </p:txBody>
      </p:sp>
      <p:sp>
        <p:nvSpPr>
          <p:cNvPr id="431" name="Google Shape;431;p62"/>
          <p:cNvSpPr txBox="1"/>
          <p:nvPr/>
        </p:nvSpPr>
        <p:spPr>
          <a:xfrm>
            <a:off x="1547664" y="535909"/>
            <a:ext cx="55446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tr-TR" sz="3200" u="sng">
                <a:solidFill>
                  <a:srgbClr val="632423"/>
                </a:solidFill>
                <a:latin typeface="Calibri"/>
                <a:ea typeface="Calibri"/>
                <a:cs typeface="Calibri"/>
                <a:sym typeface="Calibri"/>
              </a:rPr>
              <a:t>T.C. MALTEPE ÜNİVERSİTESİ </a:t>
            </a:r>
            <a:endParaRPr b="1" i="1" sz="3200" u="sng">
              <a:solidFill>
                <a:srgbClr val="632423"/>
              </a:solidFill>
              <a:latin typeface="Calibri"/>
              <a:ea typeface="Calibri"/>
              <a:cs typeface="Calibri"/>
              <a:sym typeface="Calibri"/>
            </a:endParaRPr>
          </a:p>
        </p:txBody>
      </p:sp>
      <p:sp>
        <p:nvSpPr>
          <p:cNvPr id="432" name="Google Shape;432;p62"/>
          <p:cNvSpPr txBox="1"/>
          <p:nvPr/>
        </p:nvSpPr>
        <p:spPr>
          <a:xfrm>
            <a:off x="0" y="1305634"/>
            <a:ext cx="7524836" cy="20621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tr-TR" sz="2000">
                <a:solidFill>
                  <a:srgbClr val="632423"/>
                </a:solidFill>
                <a:latin typeface="Calibri"/>
                <a:ea typeface="Calibri"/>
                <a:cs typeface="Calibri"/>
                <a:sym typeface="Calibri"/>
              </a:rPr>
              <a:t>            Halkla İlişkiler ve Reklamcılık Bölümü</a:t>
            </a:r>
            <a:endParaRPr/>
          </a:p>
          <a:p>
            <a:pPr indent="0" lvl="0" marL="0" marR="0" rtl="0" algn="ctr">
              <a:spcBef>
                <a:spcPts val="0"/>
              </a:spcBef>
              <a:spcAft>
                <a:spcPts val="0"/>
              </a:spcAft>
              <a:buNone/>
            </a:pPr>
            <a:r>
              <a:t/>
            </a:r>
            <a:endParaRPr b="1" i="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i="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i="1" sz="1800">
              <a:solidFill>
                <a:schemeClr val="dk1"/>
              </a:solidFill>
              <a:latin typeface="Calibri"/>
              <a:ea typeface="Calibri"/>
              <a:cs typeface="Calibri"/>
              <a:sym typeface="Calibri"/>
            </a:endParaRPr>
          </a:p>
          <a:p>
            <a:pPr indent="0" lvl="0" marL="0" marR="0" rtl="0" algn="l">
              <a:spcBef>
                <a:spcPts val="0"/>
              </a:spcBef>
              <a:spcAft>
                <a:spcPts val="0"/>
              </a:spcAft>
              <a:buNone/>
            </a:pPr>
            <a:r>
              <a:rPr b="1" i="1" lang="tr-TR" sz="1800">
                <a:solidFill>
                  <a:schemeClr val="dk1"/>
                </a:solidFill>
                <a:latin typeface="Calibri"/>
                <a:ea typeface="Calibri"/>
                <a:cs typeface="Calibri"/>
                <a:sym typeface="Calibri"/>
              </a:rPr>
              <a:t>Halkla İlişkiler  Kampanyaları Dersi Dönem Ödevi</a:t>
            </a:r>
            <a:endParaRPr/>
          </a:p>
          <a:p>
            <a:pPr indent="0" lvl="0" marL="0" marR="0" rtl="0" algn="l">
              <a:spcBef>
                <a:spcPts val="0"/>
              </a:spcBef>
              <a:spcAft>
                <a:spcPts val="0"/>
              </a:spcAft>
              <a:buNone/>
            </a:pPr>
            <a:r>
              <a:t/>
            </a:r>
            <a:endParaRPr b="1" i="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i="1" sz="1800">
              <a:solidFill>
                <a:schemeClr val="dk1"/>
              </a:solidFill>
              <a:latin typeface="Calibri"/>
              <a:ea typeface="Calibri"/>
              <a:cs typeface="Calibri"/>
              <a:sym typeface="Calibri"/>
            </a:endParaRPr>
          </a:p>
        </p:txBody>
      </p:sp>
      <p:sp>
        <p:nvSpPr>
          <p:cNvPr id="433" name="Google Shape;433;p62"/>
          <p:cNvSpPr txBox="1"/>
          <p:nvPr/>
        </p:nvSpPr>
        <p:spPr>
          <a:xfrm>
            <a:off x="4427984" y="5892373"/>
            <a:ext cx="471601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000">
                <a:solidFill>
                  <a:schemeClr val="dk1"/>
                </a:solidFill>
                <a:latin typeface="Calibri"/>
                <a:ea typeface="Calibri"/>
                <a:cs typeface="Calibri"/>
                <a:sym typeface="Calibri"/>
              </a:rPr>
              <a:t>Yardımcı Doçent Doktor  Aygül Ernek Alan</a:t>
            </a:r>
            <a:endParaRPr b="1" i="1" sz="2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7"/>
          <p:cNvSpPr txBox="1"/>
          <p:nvPr>
            <p:ph type="title"/>
          </p:nvPr>
        </p:nvSpPr>
        <p:spPr>
          <a:xfrm>
            <a:off x="0" y="188640"/>
            <a:ext cx="90010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632423"/>
              </a:buClr>
              <a:buSzPts val="5400"/>
              <a:buFont typeface="Calibri"/>
              <a:buNone/>
            </a:pPr>
            <a:r>
              <a:rPr b="1" i="1" lang="tr-TR" sz="5400">
                <a:solidFill>
                  <a:srgbClr val="632423"/>
                </a:solidFill>
              </a:rPr>
              <a:t>MORHİPO</a:t>
            </a:r>
            <a:endParaRPr/>
          </a:p>
        </p:txBody>
      </p:sp>
      <p:pic>
        <p:nvPicPr>
          <p:cNvPr id="120" name="Google Shape;120;p7"/>
          <p:cNvPicPr preferRelativeResize="0"/>
          <p:nvPr>
            <p:ph idx="1" type="body"/>
          </p:nvPr>
        </p:nvPicPr>
        <p:blipFill rotWithShape="1">
          <a:blip r:embed="rId3">
            <a:alphaModFix/>
          </a:blip>
          <a:srcRect b="0" l="0" r="0" t="0"/>
          <a:stretch/>
        </p:blipFill>
        <p:spPr>
          <a:xfrm>
            <a:off x="2555776" y="2204864"/>
            <a:ext cx="3888432" cy="24951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p:nvPr/>
        </p:nvSpPr>
        <p:spPr>
          <a:xfrm>
            <a:off x="251520" y="764704"/>
            <a:ext cx="561662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tr-TR" sz="2800" u="sng">
                <a:solidFill>
                  <a:srgbClr val="632423"/>
                </a:solidFill>
                <a:latin typeface="Calibri"/>
                <a:ea typeface="Calibri"/>
                <a:cs typeface="Calibri"/>
                <a:sym typeface="Calibri"/>
              </a:rPr>
              <a:t>NEDEN PROJEMİZDE MORHİPO’YU KULLANDIK?</a:t>
            </a:r>
            <a:endParaRPr sz="2800">
              <a:solidFill>
                <a:srgbClr val="632423"/>
              </a:solidFill>
              <a:latin typeface="Calibri"/>
              <a:ea typeface="Calibri"/>
              <a:cs typeface="Calibri"/>
              <a:sym typeface="Calibri"/>
            </a:endParaRPr>
          </a:p>
        </p:txBody>
      </p:sp>
      <p:sp>
        <p:nvSpPr>
          <p:cNvPr id="126" name="Google Shape;126;p8"/>
          <p:cNvSpPr txBox="1"/>
          <p:nvPr>
            <p:ph idx="1" type="body"/>
          </p:nvPr>
        </p:nvSpPr>
        <p:spPr>
          <a:xfrm>
            <a:off x="251520" y="2204864"/>
            <a:ext cx="7056784" cy="360381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b="1" i="1" lang="tr-TR" sz="2400"/>
              <a:t>Morhipo’yu seçmemizin sebebi : Hızla gelişen teknolojinin öneminin artması ve gün geçtikçe farklılaşan pazarlama trendleridir.</a:t>
            </a:r>
            <a:endParaRPr b="1" i="1" sz="2400"/>
          </a:p>
        </p:txBody>
      </p:sp>
      <p:pic>
        <p:nvPicPr>
          <p:cNvPr descr="C:\Users\Sony\Desktop\görsel5.png" id="127" name="Google Shape;127;p8"/>
          <p:cNvPicPr preferRelativeResize="0"/>
          <p:nvPr/>
        </p:nvPicPr>
        <p:blipFill rotWithShape="1">
          <a:blip r:embed="rId3">
            <a:alphaModFix/>
          </a:blip>
          <a:srcRect b="0" l="0" r="0" t="0"/>
          <a:stretch/>
        </p:blipFill>
        <p:spPr>
          <a:xfrm>
            <a:off x="5004048" y="3284984"/>
            <a:ext cx="3312369" cy="31109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9"/>
          <p:cNvSpPr txBox="1"/>
          <p:nvPr/>
        </p:nvSpPr>
        <p:spPr>
          <a:xfrm>
            <a:off x="107504" y="1916832"/>
            <a:ext cx="9162372" cy="1800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32423"/>
              </a:buClr>
              <a:buSzPts val="4400"/>
              <a:buFont typeface="Calibri"/>
              <a:buNone/>
            </a:pPr>
            <a:r>
              <a:rPr b="1" i="1" lang="tr-TR" sz="4400" u="sng">
                <a:solidFill>
                  <a:srgbClr val="632423"/>
                </a:solidFill>
                <a:latin typeface="Calibri"/>
                <a:ea typeface="Calibri"/>
                <a:cs typeface="Calibri"/>
                <a:sym typeface="Calibri"/>
              </a:rPr>
              <a:t>MORHİPO’NUN BİZİM AJANSIMIZLA ÇALIŞMAK İSTEMESİNİN NEDENİ</a:t>
            </a:r>
            <a:endParaRPr b="1" i="1" sz="4400" u="sng">
              <a:solidFill>
                <a:srgbClr val="632423"/>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is Teması">
  <a:themeElements>
    <a:clrScheme name="Ofi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2017-11-05T17:03:38Z</dcterms:created>
  <dc:creator>Büşra Demir</dc:creator>
</cp:coreProperties>
</file>